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84.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Lst>
  <p:sldSz cy="6858000" cx="12192000"/>
  <p:notesSz cx="6858000" cy="9144000"/>
  <p:embeddedFontLst>
    <p:embeddedFont>
      <p:font typeface="Century Gothic"/>
      <p:regular r:id="rId94"/>
      <p:bold r:id="rId95"/>
      <p:italic r:id="rId96"/>
      <p:boldItalic r:id="rId9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36">
          <p15:clr>
            <a:srgbClr val="A4A3A4"/>
          </p15:clr>
        </p15:guide>
        <p15:guide id="2" pos="3840">
          <p15:clr>
            <a:srgbClr val="A4A3A4"/>
          </p15:clr>
        </p15:guide>
      </p15:sldGuideLst>
    </p:ext>
    <p:ext uri="http://customooxmlschemas.google.com/">
      <go:slidesCustomData xmlns:go="http://customooxmlschemas.google.com/" r:id="rId98" roundtripDataSignature="AMtx7mjYT/vnWR0Bcb9YQBI05KA9Dp/ZF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5B2DE29F-29BF-43BE-A9B5-A86E62E997BD}">
  <a:tblStyle styleId="{5B2DE29F-29BF-43BE-A9B5-A86E62E997BD}" styleName="Table_0">
    <a:wholeTbl>
      <a:tcTxStyle b="off" i="off">
        <a:font>
          <a:latin typeface="Calibri"/>
          <a:ea typeface="Calibri"/>
          <a:cs typeface="Calibri"/>
        </a:font>
        <a:schemeClr val="dk1"/>
      </a:tcTxStyle>
      <a:tcStyle>
        <a:tcBdr>
          <a:left>
            <a:ln cap="flat" cmpd="sng" w="12700">
              <a:solidFill>
                <a:schemeClr val="accent3"/>
              </a:solidFill>
              <a:prstDash val="solid"/>
              <a:round/>
              <a:headEnd len="sm" w="sm" type="none"/>
              <a:tailEnd len="sm" w="sm" type="none"/>
            </a:ln>
          </a:left>
          <a:right>
            <a:ln cap="flat" cmpd="sng" w="12700">
              <a:solidFill>
                <a:schemeClr val="accent3"/>
              </a:solidFill>
              <a:prstDash val="solid"/>
              <a:round/>
              <a:headEnd len="sm" w="sm" type="none"/>
              <a:tailEnd len="sm" w="sm" type="none"/>
            </a:ln>
          </a:right>
          <a:top>
            <a:ln cap="flat" cmpd="sng" w="12700">
              <a:solidFill>
                <a:schemeClr val="accent3"/>
              </a:solidFill>
              <a:prstDash val="solid"/>
              <a:round/>
              <a:headEnd len="sm" w="sm" type="none"/>
              <a:tailEnd len="sm" w="sm" type="none"/>
            </a:ln>
          </a:top>
          <a:bottom>
            <a:ln cap="flat" cmpd="sng" w="12700">
              <a:solidFill>
                <a:schemeClr val="accent3"/>
              </a:solidFill>
              <a:prstDash val="solid"/>
              <a:round/>
              <a:headEnd len="sm" w="sm" type="none"/>
              <a:tailEnd len="sm" w="sm" type="none"/>
            </a:ln>
          </a:bottom>
          <a:insideH>
            <a:ln cap="flat" cmpd="sng" w="12700">
              <a:solidFill>
                <a:schemeClr val="accent3"/>
              </a:solidFill>
              <a:prstDash val="solid"/>
              <a:round/>
              <a:headEnd len="sm" w="sm" type="none"/>
              <a:tailEnd len="sm" w="sm" type="none"/>
            </a:ln>
          </a:insideH>
          <a:insideV>
            <a:ln cap="flat" cmpd="sng" w="12700">
              <a:solidFill>
                <a:schemeClr val="accent3"/>
              </a:solidFill>
              <a:prstDash val="solid"/>
              <a:round/>
              <a:headEnd len="sm" w="sm" type="none"/>
              <a:tailEnd len="sm" w="sm" type="none"/>
            </a:ln>
          </a:insideV>
        </a:tcBdr>
        <a:fill>
          <a:solidFill>
            <a:srgbClr val="F0F0F0"/>
          </a:solidFill>
        </a:fill>
      </a:tcStyle>
    </a:wholeTbl>
    <a:band1H>
      <a:tcTxStyle/>
      <a:tcStyle>
        <a:fill>
          <a:solidFill>
            <a:srgbClr val="E0E0E0"/>
          </a:solidFill>
        </a:fill>
      </a:tcStyle>
    </a:band1H>
    <a:band2H>
      <a:tcTxStyle/>
    </a:band2H>
    <a:band1V>
      <a:tcTxStyle/>
      <a:tcStyle>
        <a:fill>
          <a:solidFill>
            <a:srgbClr val="E0E0E0"/>
          </a:solidFill>
        </a:fill>
      </a:tcStyle>
    </a:band1V>
    <a:band2V>
      <a:tcTxStyle/>
    </a:band2V>
    <a:lastCol>
      <a:tcTxStyle b="on" i="off"/>
    </a:lastCol>
    <a:firstCol>
      <a:tcTxStyle b="on" i="off"/>
    </a:firstCol>
    <a:lastRow>
      <a:tcTxStyle b="on" i="off"/>
      <a:tcStyle>
        <a:tcBdr>
          <a:top>
            <a:ln cap="flat" cmpd="sng" w="25400">
              <a:solidFill>
                <a:schemeClr val="accent3"/>
              </a:solidFill>
              <a:prstDash val="solid"/>
              <a:round/>
              <a:headEnd len="sm" w="sm" type="none"/>
              <a:tailEnd len="sm" w="sm" type="none"/>
            </a:ln>
          </a:top>
        </a:tcBdr>
        <a:fill>
          <a:solidFill>
            <a:srgbClr val="F0F0F0"/>
          </a:solidFill>
        </a:fill>
      </a:tcStyle>
    </a:lastRow>
    <a:seCell>
      <a:tcTxStyle/>
    </a:seCell>
    <a:swCell>
      <a:tcTxStyle/>
    </a:swCell>
    <a:firstRow>
      <a:tcTxStyle b="on" i="off"/>
      <a:tcStyle>
        <a:fill>
          <a:solidFill>
            <a:srgbClr val="F0F0F0"/>
          </a:solidFill>
        </a:fill>
      </a:tcStyle>
    </a:firstRow>
    <a:neCell>
      <a:tcTxStyle/>
    </a:neCell>
    <a:nwCell>
      <a:tcTxStyle/>
    </a:nwCell>
  </a:tblStyle>
  <a:tblStyle styleId="{5B9AFD74-DBAF-4B07-B8BD-4D979AFEE684}" styleName="Table_1">
    <a:wholeTbl>
      <a:tcTxStyle b="off" i="off">
        <a:font>
          <a:latin typeface="Calibri"/>
          <a:ea typeface="Calibri"/>
          <a:cs typeface="Calibri"/>
        </a:font>
        <a:schemeClr val="dk1"/>
      </a:tcTxStyle>
      <a:tcStyle>
        <a:tcBdr>
          <a:left>
            <a:ln cap="flat" cmpd="sng" w="12700">
              <a:solidFill>
                <a:schemeClr val="accent1"/>
              </a:solidFill>
              <a:prstDash val="solid"/>
              <a:round/>
              <a:headEnd len="sm" w="sm" type="none"/>
              <a:tailEnd len="sm" w="sm" type="none"/>
            </a:ln>
          </a:left>
          <a:right>
            <a:ln cap="flat" cmpd="sng" w="12700">
              <a:solidFill>
                <a:schemeClr val="accent1"/>
              </a:solidFill>
              <a:prstDash val="solid"/>
              <a:round/>
              <a:headEnd len="sm" w="sm" type="none"/>
              <a:tailEnd len="sm" w="sm" type="none"/>
            </a:ln>
          </a:right>
          <a:top>
            <a:ln cap="flat" cmpd="sng" w="12700">
              <a:solidFill>
                <a:schemeClr val="accent1"/>
              </a:solidFill>
              <a:prstDash val="solid"/>
              <a:round/>
              <a:headEnd len="sm" w="sm" type="none"/>
              <a:tailEnd len="sm" w="sm" type="none"/>
            </a:ln>
          </a:top>
          <a:bottom>
            <a:ln cap="flat" cmpd="sng" w="12700">
              <a:solidFill>
                <a:schemeClr val="accent1"/>
              </a:solidFill>
              <a:prstDash val="solid"/>
              <a:round/>
              <a:headEnd len="sm" w="sm" type="none"/>
              <a:tailEnd len="sm" w="sm" type="none"/>
            </a:ln>
          </a:bottom>
          <a:insideH>
            <a:ln cap="flat" cmpd="sng" w="12700">
              <a:solidFill>
                <a:schemeClr val="accent1"/>
              </a:solidFill>
              <a:prstDash val="solid"/>
              <a:round/>
              <a:headEnd len="sm" w="sm" type="none"/>
              <a:tailEnd len="sm" w="sm" type="none"/>
            </a:ln>
          </a:insideH>
          <a:insideV>
            <a:ln cap="flat" cmpd="sng" w="12700">
              <a:solidFill>
                <a:schemeClr val="accent1"/>
              </a:solidFill>
              <a:prstDash val="solid"/>
              <a:round/>
              <a:headEnd len="sm" w="sm" type="none"/>
              <a:tailEnd len="sm" w="sm" type="none"/>
            </a:ln>
          </a:insideV>
        </a:tcBdr>
        <a:fill>
          <a:solidFill>
            <a:srgbClr val="E8EBF5"/>
          </a:solidFill>
        </a:fill>
      </a:tcStyle>
    </a:wholeTbl>
    <a:band1H>
      <a:tcTxStyle/>
      <a:tcStyle>
        <a:fill>
          <a:solidFill>
            <a:srgbClr val="CDD4EA"/>
          </a:solidFill>
        </a:fill>
      </a:tcStyle>
    </a:band1H>
    <a:band2H>
      <a:tcTxStyle/>
    </a:band2H>
    <a:band1V>
      <a:tcTxStyle/>
      <a:tcStyle>
        <a:fill>
          <a:solidFill>
            <a:srgbClr val="CDD4EA"/>
          </a:solidFill>
        </a:fill>
      </a:tcStyle>
    </a:band1V>
    <a:band2V>
      <a:tcTxStyle/>
    </a:band2V>
    <a:lastCol>
      <a:tcTxStyle b="on" i="off"/>
    </a:lastCol>
    <a:firstCol>
      <a:tcTxStyle b="on" i="off"/>
    </a:firstCol>
    <a:lastRow>
      <a:tcTxStyle b="on" i="off"/>
      <a:tcStyle>
        <a:tcBdr>
          <a:top>
            <a:ln cap="flat" cmpd="sng" w="25400">
              <a:solidFill>
                <a:schemeClr val="accent1"/>
              </a:solidFill>
              <a:prstDash val="solid"/>
              <a:round/>
              <a:headEnd len="sm" w="sm" type="none"/>
              <a:tailEnd len="sm" w="sm" type="none"/>
            </a:ln>
          </a:top>
        </a:tcBdr>
        <a:fill>
          <a:solidFill>
            <a:srgbClr val="E8EBF5"/>
          </a:solidFill>
        </a:fill>
      </a:tcStyle>
    </a:lastRow>
    <a:seCell>
      <a:tcTxStyle/>
    </a:seCell>
    <a:swCell>
      <a:tcTxStyle/>
    </a:swCell>
    <a:firstRow>
      <a:tcTxStyle b="on" i="off"/>
      <a:tcStyle>
        <a:fill>
          <a:solidFill>
            <a:srgbClr val="E8EBF5"/>
          </a:solidFill>
        </a:fill>
      </a:tcStyle>
    </a:firstRow>
    <a:neCell>
      <a:tcTxStyle/>
    </a:neCell>
    <a:nwCell>
      <a:tcTxStyle/>
    </a:nwCell>
  </a:tblStyle>
  <a:tblStyle styleId="{A2ABC895-670B-4EBA-B94F-DA08DF04234C}" styleName="Table_2">
    <a:wholeTbl>
      <a:tcTxStyle b="off" i="off">
        <a:font>
          <a:latin typeface="Calibri"/>
          <a:ea typeface="Calibri"/>
          <a:cs typeface="Calibri"/>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8EBF5"/>
          </a:solidFill>
        </a:fill>
      </a:tcStyle>
    </a:wholeTbl>
    <a:band1H>
      <a:tcTxStyle/>
      <a:tcStyle>
        <a:fill>
          <a:solidFill>
            <a:srgbClr val="CDD4EA"/>
          </a:solidFill>
        </a:fill>
      </a:tcStyle>
    </a:band1H>
    <a:band2H>
      <a:tcTxStyle/>
    </a:band2H>
    <a:band1V>
      <a:tcTxStyle/>
      <a:tcStyle>
        <a:fill>
          <a:solidFill>
            <a:srgbClr val="CDD4EA"/>
          </a:solidFill>
        </a:fill>
      </a:tcStyle>
    </a:band1V>
    <a:band2V>
      <a:tcTxStyle/>
    </a:band2V>
    <a:lastCol>
      <a:tcTxStyle b="on" i="off">
        <a:font>
          <a:latin typeface="Calibri"/>
          <a:ea typeface="Calibri"/>
          <a:cs typeface="Calibri"/>
        </a:font>
        <a:schemeClr val="lt1"/>
      </a:tcTxStyle>
      <a:tcStyle>
        <a:fill>
          <a:solidFill>
            <a:schemeClr val="accent1"/>
          </a:solidFill>
        </a:fill>
      </a:tcStyle>
    </a:lastCol>
    <a:firstCol>
      <a:tcTxStyle b="on" i="off">
        <a:font>
          <a:latin typeface="Calibri"/>
          <a:ea typeface="Calibri"/>
          <a:cs typeface="Calibri"/>
        </a:font>
        <a:schemeClr val="lt1"/>
      </a:tcTxStyle>
      <a:tcStyle>
        <a:fill>
          <a:solidFill>
            <a:schemeClr val="accent1"/>
          </a:solidFill>
        </a:fill>
      </a:tcStyle>
    </a:firstCol>
    <a:lastRow>
      <a:tcTxStyle b="on" i="off">
        <a:font>
          <a:latin typeface="Calibri"/>
          <a:ea typeface="Calibri"/>
          <a:cs typeface="Calibri"/>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Calibri"/>
          <a:ea typeface="Calibri"/>
          <a:cs typeface="Calibri"/>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 styleId="{E9C17F68-AE35-465F-A619-C3E72F6856A9}" styleName="Table_3">
    <a:wholeTbl>
      <a:tcTxStyle b="off" i="off">
        <a:font>
          <a:latin typeface="Calibri"/>
          <a:ea typeface="Calibri"/>
          <a:cs typeface="Calibri"/>
        </a:font>
        <a:schemeClr val="dk1"/>
      </a:tcTxStyle>
      <a:tcStyle>
        <a:tcBdr>
          <a:left>
            <a:ln cap="flat" cmpd="sng" w="12700">
              <a:solidFill>
                <a:schemeClr val="accent1"/>
              </a:solidFill>
              <a:prstDash val="solid"/>
              <a:round/>
              <a:headEnd len="sm" w="sm" type="none"/>
              <a:tailEnd len="sm" w="sm" type="none"/>
            </a:ln>
          </a:left>
          <a:right>
            <a:ln cap="flat" cmpd="sng" w="12700">
              <a:solidFill>
                <a:schemeClr val="accent1"/>
              </a:solidFill>
              <a:prstDash val="solid"/>
              <a:round/>
              <a:headEnd len="sm" w="sm" type="none"/>
              <a:tailEnd len="sm" w="sm" type="none"/>
            </a:ln>
          </a:right>
          <a:top>
            <a:ln cap="flat" cmpd="sng" w="12700">
              <a:solidFill>
                <a:schemeClr val="accent1"/>
              </a:solidFill>
              <a:prstDash val="solid"/>
              <a:round/>
              <a:headEnd len="sm" w="sm" type="none"/>
              <a:tailEnd len="sm" w="sm" type="none"/>
            </a:ln>
          </a:top>
          <a:bottom>
            <a:ln cap="flat" cmpd="sng" w="12700">
              <a:solidFill>
                <a:schemeClr val="accent1"/>
              </a:solidFill>
              <a:prstDash val="solid"/>
              <a:round/>
              <a:headEnd len="sm" w="sm" type="none"/>
              <a:tailEnd len="sm" w="sm" type="none"/>
            </a:ln>
          </a:bottom>
          <a:insideH>
            <a:ln cap="flat" cmpd="sng" w="12700">
              <a:solidFill>
                <a:schemeClr val="accent1"/>
              </a:solidFill>
              <a:prstDash val="solid"/>
              <a:round/>
              <a:headEnd len="sm" w="sm" type="none"/>
              <a:tailEnd len="sm" w="sm" type="none"/>
            </a:ln>
          </a:insideH>
          <a:insideV>
            <a:ln cap="flat" cmpd="sng" w="12700">
              <a:solidFill>
                <a:schemeClr val="accent1"/>
              </a:solidFill>
              <a:prstDash val="solid"/>
              <a:round/>
              <a:headEnd len="sm" w="sm" type="none"/>
              <a:tailEnd len="sm" w="sm" type="none"/>
            </a:ln>
          </a:insideV>
        </a:tcBdr>
        <a:fill>
          <a:solidFill>
            <a:srgbClr val="FFFFFF">
              <a:alpha val="0"/>
            </a:srgbClr>
          </a:solidFill>
        </a:fill>
      </a:tcStyle>
    </a:wholeTbl>
    <a:band1H>
      <a:tcTxStyle/>
      <a:tcStyle>
        <a:fill>
          <a:solidFill>
            <a:schemeClr val="accent1">
              <a:alpha val="20000"/>
            </a:schemeClr>
          </a:solidFill>
        </a:fill>
      </a:tcStyle>
    </a:band1H>
    <a:band2H>
      <a:tcTxStyle/>
    </a:band2H>
    <a:band1V>
      <a:tcTxStyle/>
      <a:tcStyle>
        <a:fill>
          <a:solidFill>
            <a:schemeClr val="accent1">
              <a:alpha val="20000"/>
            </a:schemeClr>
          </a:solidFill>
        </a:fill>
      </a:tcStyle>
    </a:band1V>
    <a:band2V>
      <a:tcTxStyle/>
    </a:band2V>
    <a:lastCol>
      <a:tcTxStyle b="on" i="off"/>
    </a:lastCol>
    <a:firstCol>
      <a:tcTxStyle b="on" i="off"/>
    </a:firstCol>
    <a:lastRow>
      <a:tcTxStyle b="on" i="off"/>
      <a:tcStyle>
        <a:tcBdr>
          <a:top>
            <a:ln cap="flat" cmpd="sng" w="50800">
              <a:solidFill>
                <a:schemeClr val="accent1"/>
              </a:solidFill>
              <a:prstDash val="solid"/>
              <a:round/>
              <a:headEnd len="sm" w="sm" type="none"/>
              <a:tailEnd len="sm" w="sm" type="none"/>
            </a:ln>
          </a:top>
        </a:tcBdr>
        <a:fill>
          <a:solidFill>
            <a:srgbClr val="FFFFFF">
              <a:alpha val="0"/>
            </a:srgbClr>
          </a:solidFill>
        </a:fill>
      </a:tcStyle>
    </a:lastRow>
    <a:seCell>
      <a:tcTxStyle/>
    </a:seCell>
    <a:swCell>
      <a:tcTxStyle/>
    </a:swCell>
    <a:firstRow>
      <a:tcTxStyle b="on" i="off"/>
      <a:tcStyle>
        <a:tcBdr>
          <a:bottom>
            <a:ln cap="flat" cmpd="sng" w="25400">
              <a:solidFill>
                <a:schemeClr val="accent1"/>
              </a:solidFill>
              <a:prstDash val="solid"/>
              <a:round/>
              <a:headEnd len="sm" w="sm" type="none"/>
              <a:tailEnd len="sm" w="sm" type="none"/>
            </a:ln>
          </a:bottom>
        </a:tcBdr>
        <a:fill>
          <a:solidFill>
            <a:srgbClr val="FFFFFF">
              <a:alpha val="0"/>
            </a:srgbClr>
          </a:solidFill>
        </a:fill>
      </a:tcStyle>
    </a:firstRow>
    <a:neCell>
      <a:tcTxStyle/>
    </a:neCell>
    <a:nwCell>
      <a:tcTxStyle/>
    </a:nwCell>
  </a:tblStyle>
  <a:tblStyle styleId="{A8EDC58B-564F-4686-A12E-0FBB1A17BBFF}" styleName="Table_4">
    <a:wholeTbl>
      <a:tcTxStyle b="off" i="off">
        <a:font>
          <a:latin typeface="Calibri"/>
          <a:ea typeface="Calibri"/>
          <a:cs typeface="Calibri"/>
        </a:font>
        <a:schemeClr val="dk1"/>
      </a:tcTxStyle>
      <a:tcStyle>
        <a:tcBdr>
          <a:left>
            <a:ln cap="flat" cmpd="sng" w="12700">
              <a:solidFill>
                <a:schemeClr val="accent2"/>
              </a:solidFill>
              <a:prstDash val="solid"/>
              <a:round/>
              <a:headEnd len="sm" w="sm" type="none"/>
              <a:tailEnd len="sm" w="sm" type="none"/>
            </a:ln>
          </a:left>
          <a:right>
            <a:ln cap="flat" cmpd="sng" w="12700">
              <a:solidFill>
                <a:schemeClr val="accent2"/>
              </a:solidFill>
              <a:prstDash val="solid"/>
              <a:round/>
              <a:headEnd len="sm" w="sm" type="none"/>
              <a:tailEnd len="sm" w="sm" type="none"/>
            </a:ln>
          </a:right>
          <a:top>
            <a:ln cap="flat" cmpd="sng" w="12700">
              <a:solidFill>
                <a:schemeClr val="accent2"/>
              </a:solidFill>
              <a:prstDash val="solid"/>
              <a:round/>
              <a:headEnd len="sm" w="sm" type="none"/>
              <a:tailEnd len="sm" w="sm" type="none"/>
            </a:ln>
          </a:top>
          <a:bottom>
            <a:ln cap="flat" cmpd="sng" w="12700">
              <a:solidFill>
                <a:schemeClr val="accent2"/>
              </a:solidFill>
              <a:prstDash val="solid"/>
              <a:round/>
              <a:headEnd len="sm" w="sm" type="none"/>
              <a:tailEnd len="sm" w="sm" type="none"/>
            </a:ln>
          </a:bottom>
          <a:insideH>
            <a:ln cap="flat" cmpd="sng" w="12700">
              <a:solidFill>
                <a:schemeClr val="accent2"/>
              </a:solidFill>
              <a:prstDash val="solid"/>
              <a:round/>
              <a:headEnd len="sm" w="sm" type="none"/>
              <a:tailEnd len="sm" w="sm" type="none"/>
            </a:ln>
          </a:insideH>
          <a:insideV>
            <a:ln cap="flat" cmpd="sng" w="12700">
              <a:solidFill>
                <a:schemeClr val="accent2"/>
              </a:solidFill>
              <a:prstDash val="solid"/>
              <a:round/>
              <a:headEnd len="sm" w="sm" type="none"/>
              <a:tailEnd len="sm" w="sm" type="none"/>
            </a:ln>
          </a:insideV>
        </a:tcBdr>
        <a:fill>
          <a:solidFill>
            <a:srgbClr val="FFFFFF">
              <a:alpha val="0"/>
            </a:srgbClr>
          </a:solidFill>
        </a:fill>
      </a:tcStyle>
    </a:wholeTbl>
    <a:band1H>
      <a:tcTxStyle/>
      <a:tcStyle>
        <a:fill>
          <a:solidFill>
            <a:schemeClr val="accent2">
              <a:alpha val="20000"/>
            </a:schemeClr>
          </a:solidFill>
        </a:fill>
      </a:tcStyle>
    </a:band1H>
    <a:band2H>
      <a:tcTxStyle/>
    </a:band2H>
    <a:band1V>
      <a:tcTxStyle/>
      <a:tcStyle>
        <a:fill>
          <a:solidFill>
            <a:schemeClr val="accent2">
              <a:alpha val="20000"/>
            </a:schemeClr>
          </a:solidFill>
        </a:fill>
      </a:tcStyle>
    </a:band1V>
    <a:band2V>
      <a:tcTxStyle/>
    </a:band2V>
    <a:lastCol>
      <a:tcTxStyle b="on" i="off"/>
    </a:lastCol>
    <a:firstCol>
      <a:tcTxStyle b="on" i="off"/>
    </a:firstCol>
    <a:lastRow>
      <a:tcTxStyle b="on" i="off"/>
      <a:tcStyle>
        <a:tcBdr>
          <a:top>
            <a:ln cap="flat" cmpd="sng" w="50800">
              <a:solidFill>
                <a:schemeClr val="accent2"/>
              </a:solidFill>
              <a:prstDash val="solid"/>
              <a:round/>
              <a:headEnd len="sm" w="sm" type="none"/>
              <a:tailEnd len="sm" w="sm" type="none"/>
            </a:ln>
          </a:top>
        </a:tcBdr>
        <a:fill>
          <a:solidFill>
            <a:srgbClr val="FFFFFF">
              <a:alpha val="0"/>
            </a:srgbClr>
          </a:solidFill>
        </a:fill>
      </a:tcStyle>
    </a:lastRow>
    <a:seCell>
      <a:tcTxStyle/>
    </a:seCell>
    <a:swCell>
      <a:tcTxStyle/>
    </a:swCell>
    <a:firstRow>
      <a:tcTxStyle b="on" i="off"/>
      <a:tcStyle>
        <a:tcBdr>
          <a:bottom>
            <a:ln cap="flat" cmpd="sng" w="25400">
              <a:solidFill>
                <a:schemeClr val="accent2"/>
              </a:solidFill>
              <a:prstDash val="solid"/>
              <a:round/>
              <a:headEnd len="sm" w="sm" type="none"/>
              <a:tailEnd len="sm" w="sm" type="none"/>
            </a:ln>
          </a:bottom>
        </a:tcBdr>
        <a:fill>
          <a:solidFill>
            <a:srgbClr val="FFFFFF">
              <a:alpha val="0"/>
            </a:srgbClr>
          </a:solidFill>
        </a:fill>
      </a:tc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36" orient="horz"/>
        <p:guide pos="384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95" Type="http://schemas.openxmlformats.org/officeDocument/2006/relationships/font" Target="fonts/CenturyGothic-bold.fntdata"/><Relationship Id="rId94" Type="http://schemas.openxmlformats.org/officeDocument/2006/relationships/font" Target="fonts/CenturyGothic-regular.fntdata"/><Relationship Id="rId97" Type="http://schemas.openxmlformats.org/officeDocument/2006/relationships/font" Target="fonts/CenturyGothic-boldItalic.fntdata"/><Relationship Id="rId96" Type="http://schemas.openxmlformats.org/officeDocument/2006/relationships/font" Target="fonts/CenturyGothic-italic.fntdata"/><Relationship Id="rId11" Type="http://schemas.openxmlformats.org/officeDocument/2006/relationships/slide" Target="slides/slide5.xml"/><Relationship Id="rId10" Type="http://schemas.openxmlformats.org/officeDocument/2006/relationships/slide" Target="slides/slide4.xml"/><Relationship Id="rId98" Type="http://customschemas.google.com/relationships/presentationmetadata" Target="metadata"/><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68" Type="http://schemas.openxmlformats.org/officeDocument/2006/relationships/slide" Target="slides/slide62.xml"/><Relationship Id="rId67" Type="http://schemas.openxmlformats.org/officeDocument/2006/relationships/slide" Target="slides/slide61.xml"/><Relationship Id="rId60" Type="http://schemas.openxmlformats.org/officeDocument/2006/relationships/slide" Target="slides/slide54.xml"/><Relationship Id="rId69" Type="http://schemas.openxmlformats.org/officeDocument/2006/relationships/slide" Target="slides/slide6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slide" Target="slides/slide51.xml"/><Relationship Id="rId56" Type="http://schemas.openxmlformats.org/officeDocument/2006/relationships/slide" Target="slides/slide50.xml"/><Relationship Id="rId59" Type="http://schemas.openxmlformats.org/officeDocument/2006/relationships/slide" Target="slides/slide53.xml"/><Relationship Id="rId58" Type="http://schemas.openxmlformats.org/officeDocument/2006/relationships/slide" Target="slides/slide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 name="Google Shape;86;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6" name="Google Shape;156;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2" name="Google Shape;162;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9" name="Google Shape;169;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6" name="Google Shape;176;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2" name="Google Shape;182;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p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9" name="Google Shape;189;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p1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7" name="Google Shape;197;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p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4" name="Google Shape;204;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p1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1" name="Google Shape;211;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p1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8" name="Google Shape;218;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5" name="Google Shape;95;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p2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5" name="Google Shape;225;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p2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1" name="Google Shape;231;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p2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0" name="Google Shape;240;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p2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0" name="Google Shape;250;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p2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6" name="Google Shape;256;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p2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4" name="Google Shape;264;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p2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3" name="Google Shape;273;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p2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1" name="Google Shape;281;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p2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8" name="Google Shape;288;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p2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7" name="Google Shape;307;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5" name="Google Shape;105;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p3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8" name="Google Shape;328;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p3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1" name="Google Shape;341;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p3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1" name="Google Shape;351;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p3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7" name="Google Shape;357;p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p3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2" name="Google Shape;362;p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p3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9" name="Google Shape;369;p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p3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7" name="Google Shape;377;p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p3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5" name="Google Shape;385;p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p3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2" name="Google Shape;392;p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p3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9" name="Google Shape;399;p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3" name="Google Shape;113;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11765834805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08" name="Google Shape;408;g11765834805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9" name="Google Shape;409;g11765834805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g11765834805_0_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13" name="Google Shape;413;g11765834805_0_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4" name="Google Shape;414;g11765834805_0_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11765834805_0_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18" name="Google Shape;418;g11765834805_0_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9" name="Google Shape;419;g11765834805_0_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11765834805_0_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23" name="Google Shape;423;g11765834805_0_1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4" name="Google Shape;424;g11765834805_0_1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g11765834805_0_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28" name="Google Shape;428;g11765834805_0_1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9" name="Google Shape;429;g11765834805_0_1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g11765834805_0_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33" name="Google Shape;433;g11765834805_0_2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4" name="Google Shape;434;g11765834805_0_2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g11765834805_0_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38" name="Google Shape;438;g11765834805_0_2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9" name="Google Shape;439;g11765834805_0_2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g11765834805_0_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43" name="Google Shape;443;g11765834805_0_2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4" name="Google Shape;444;g11765834805_0_2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11765834805_0_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48" name="Google Shape;448;g11765834805_0_3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9" name="Google Shape;449;g11765834805_0_3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g11765834805_0_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53" name="Google Shape;453;g11765834805_0_3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4" name="Google Shape;454;g11765834805_0_3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1" name="Google Shape;121;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g11765834805_0_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58" name="Google Shape;458;g11765834805_0_4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9" name="Google Shape;459;g11765834805_0_4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g11765834805_0_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63" name="Google Shape;463;g11765834805_0_4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4" name="Google Shape;464;g11765834805_0_4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g11765834805_0_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68" name="Google Shape;468;g11765834805_0_4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9" name="Google Shape;469;g11765834805_0_4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g11765834805_0_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73" name="Google Shape;473;g11765834805_0_5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4" name="Google Shape;474;g11765834805_0_5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g11765834805_0_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78" name="Google Shape;478;g11765834805_0_5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9" name="Google Shape;479;g11765834805_0_5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g11765834805_0_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83" name="Google Shape;483;g11765834805_0_6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4" name="Google Shape;484;g11765834805_0_6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g11765834805_0_6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88" name="Google Shape;488;g11765834805_0_6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9" name="Google Shape;489;g11765834805_0_6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g11765834805_0_6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93" name="Google Shape;493;g11765834805_0_6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4" name="Google Shape;494;g11765834805_0_6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g11765834805_0_7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98" name="Google Shape;498;g11765834805_0_7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9" name="Google Shape;499;g11765834805_0_7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g11765834805_0_7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03" name="Google Shape;503;g11765834805_0_7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4" name="Google Shape;504;g11765834805_0_7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2" name="Google Shape;132;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g11765834805_0_8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08" name="Google Shape;508;g11765834805_0_8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9" name="Google Shape;509;g11765834805_0_8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 name="Shape 511"/>
        <p:cNvGrpSpPr/>
        <p:nvPr/>
      </p:nvGrpSpPr>
      <p:grpSpPr>
        <a:xfrm>
          <a:off x="0" y="0"/>
          <a:ext cx="0" cy="0"/>
          <a:chOff x="0" y="0"/>
          <a:chExt cx="0" cy="0"/>
        </a:xfrm>
      </p:grpSpPr>
      <p:sp>
        <p:nvSpPr>
          <p:cNvPr id="512" name="Google Shape;512;g11765834805_0_8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13" name="Google Shape;513;g11765834805_0_8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4" name="Google Shape;514;g11765834805_0_8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p4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8" name="Google Shape;518;p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 name="Shape 525"/>
        <p:cNvGrpSpPr/>
        <p:nvPr/>
      </p:nvGrpSpPr>
      <p:grpSpPr>
        <a:xfrm>
          <a:off x="0" y="0"/>
          <a:ext cx="0" cy="0"/>
          <a:chOff x="0" y="0"/>
          <a:chExt cx="0" cy="0"/>
        </a:xfrm>
      </p:grpSpPr>
      <p:sp>
        <p:nvSpPr>
          <p:cNvPr id="526" name="Google Shape;526;p4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7" name="Google Shape;527;p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 name="Shape 534"/>
        <p:cNvGrpSpPr/>
        <p:nvPr/>
      </p:nvGrpSpPr>
      <p:grpSpPr>
        <a:xfrm>
          <a:off x="0" y="0"/>
          <a:ext cx="0" cy="0"/>
          <a:chOff x="0" y="0"/>
          <a:chExt cx="0" cy="0"/>
        </a:xfrm>
      </p:grpSpPr>
      <p:sp>
        <p:nvSpPr>
          <p:cNvPr id="535" name="Google Shape;535;p4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6" name="Google Shape;536;p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p4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2" name="Google Shape;542;p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0" name="Shape 550"/>
        <p:cNvGrpSpPr/>
        <p:nvPr/>
      </p:nvGrpSpPr>
      <p:grpSpPr>
        <a:xfrm>
          <a:off x="0" y="0"/>
          <a:ext cx="0" cy="0"/>
          <a:chOff x="0" y="0"/>
          <a:chExt cx="0" cy="0"/>
        </a:xfrm>
      </p:grpSpPr>
      <p:sp>
        <p:nvSpPr>
          <p:cNvPr id="551" name="Google Shape;551;p4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2" name="Google Shape;552;p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 name="Shape 557"/>
        <p:cNvGrpSpPr/>
        <p:nvPr/>
      </p:nvGrpSpPr>
      <p:grpSpPr>
        <a:xfrm>
          <a:off x="0" y="0"/>
          <a:ext cx="0" cy="0"/>
          <a:chOff x="0" y="0"/>
          <a:chExt cx="0" cy="0"/>
        </a:xfrm>
      </p:grpSpPr>
      <p:sp>
        <p:nvSpPr>
          <p:cNvPr id="558" name="Google Shape;558;p4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9" name="Google Shape;559;p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8" name="Shape 568"/>
        <p:cNvGrpSpPr/>
        <p:nvPr/>
      </p:nvGrpSpPr>
      <p:grpSpPr>
        <a:xfrm>
          <a:off x="0" y="0"/>
          <a:ext cx="0" cy="0"/>
          <a:chOff x="0" y="0"/>
          <a:chExt cx="0" cy="0"/>
        </a:xfrm>
      </p:grpSpPr>
      <p:sp>
        <p:nvSpPr>
          <p:cNvPr id="569" name="Google Shape;569;p4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0" name="Google Shape;570;p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5" name="Shape 575"/>
        <p:cNvGrpSpPr/>
        <p:nvPr/>
      </p:nvGrpSpPr>
      <p:grpSpPr>
        <a:xfrm>
          <a:off x="0" y="0"/>
          <a:ext cx="0" cy="0"/>
          <a:chOff x="0" y="0"/>
          <a:chExt cx="0" cy="0"/>
        </a:xfrm>
      </p:grpSpPr>
      <p:sp>
        <p:nvSpPr>
          <p:cNvPr id="576" name="Google Shape;576;p4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7" name="Google Shape;577;p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8" name="Google Shape;138;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4" name="Shape 584"/>
        <p:cNvGrpSpPr/>
        <p:nvPr/>
      </p:nvGrpSpPr>
      <p:grpSpPr>
        <a:xfrm>
          <a:off x="0" y="0"/>
          <a:ext cx="0" cy="0"/>
          <a:chOff x="0" y="0"/>
          <a:chExt cx="0" cy="0"/>
        </a:xfrm>
      </p:grpSpPr>
      <p:sp>
        <p:nvSpPr>
          <p:cNvPr id="585" name="Google Shape;585;p4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6" name="Google Shape;586;p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4" name="Shape 594"/>
        <p:cNvGrpSpPr/>
        <p:nvPr/>
      </p:nvGrpSpPr>
      <p:grpSpPr>
        <a:xfrm>
          <a:off x="0" y="0"/>
          <a:ext cx="0" cy="0"/>
          <a:chOff x="0" y="0"/>
          <a:chExt cx="0" cy="0"/>
        </a:xfrm>
      </p:grpSpPr>
      <p:sp>
        <p:nvSpPr>
          <p:cNvPr id="595" name="Google Shape;595;p4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6" name="Google Shape;596;p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4" name="Shape 604"/>
        <p:cNvGrpSpPr/>
        <p:nvPr/>
      </p:nvGrpSpPr>
      <p:grpSpPr>
        <a:xfrm>
          <a:off x="0" y="0"/>
          <a:ext cx="0" cy="0"/>
          <a:chOff x="0" y="0"/>
          <a:chExt cx="0" cy="0"/>
        </a:xfrm>
      </p:grpSpPr>
      <p:sp>
        <p:nvSpPr>
          <p:cNvPr id="605" name="Google Shape;605;p5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06" name="Google Shape;606;p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2" name="Shape 612"/>
        <p:cNvGrpSpPr/>
        <p:nvPr/>
      </p:nvGrpSpPr>
      <p:grpSpPr>
        <a:xfrm>
          <a:off x="0" y="0"/>
          <a:ext cx="0" cy="0"/>
          <a:chOff x="0" y="0"/>
          <a:chExt cx="0" cy="0"/>
        </a:xfrm>
      </p:grpSpPr>
      <p:sp>
        <p:nvSpPr>
          <p:cNvPr id="613" name="Google Shape;613;p5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14" name="Google Shape;614;p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0" name="Shape 620"/>
        <p:cNvGrpSpPr/>
        <p:nvPr/>
      </p:nvGrpSpPr>
      <p:grpSpPr>
        <a:xfrm>
          <a:off x="0" y="0"/>
          <a:ext cx="0" cy="0"/>
          <a:chOff x="0" y="0"/>
          <a:chExt cx="0" cy="0"/>
        </a:xfrm>
      </p:grpSpPr>
      <p:sp>
        <p:nvSpPr>
          <p:cNvPr id="621" name="Google Shape;621;p5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22" name="Google Shape;622;p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7" name="Shape 627"/>
        <p:cNvGrpSpPr/>
        <p:nvPr/>
      </p:nvGrpSpPr>
      <p:grpSpPr>
        <a:xfrm>
          <a:off x="0" y="0"/>
          <a:ext cx="0" cy="0"/>
          <a:chOff x="0" y="0"/>
          <a:chExt cx="0" cy="0"/>
        </a:xfrm>
      </p:grpSpPr>
      <p:sp>
        <p:nvSpPr>
          <p:cNvPr id="628" name="Google Shape;628;p5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29" name="Google Shape;629;p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5" name="Shape 635"/>
        <p:cNvGrpSpPr/>
        <p:nvPr/>
      </p:nvGrpSpPr>
      <p:grpSpPr>
        <a:xfrm>
          <a:off x="0" y="0"/>
          <a:ext cx="0" cy="0"/>
          <a:chOff x="0" y="0"/>
          <a:chExt cx="0" cy="0"/>
        </a:xfrm>
      </p:grpSpPr>
      <p:sp>
        <p:nvSpPr>
          <p:cNvPr id="636" name="Google Shape;636;p5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37" name="Google Shape;637;p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2" name="Shape 642"/>
        <p:cNvGrpSpPr/>
        <p:nvPr/>
      </p:nvGrpSpPr>
      <p:grpSpPr>
        <a:xfrm>
          <a:off x="0" y="0"/>
          <a:ext cx="0" cy="0"/>
          <a:chOff x="0" y="0"/>
          <a:chExt cx="0" cy="0"/>
        </a:xfrm>
      </p:grpSpPr>
      <p:sp>
        <p:nvSpPr>
          <p:cNvPr id="643" name="Google Shape;643;p5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44" name="Google Shape;644;p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0" name="Shape 650"/>
        <p:cNvGrpSpPr/>
        <p:nvPr/>
      </p:nvGrpSpPr>
      <p:grpSpPr>
        <a:xfrm>
          <a:off x="0" y="0"/>
          <a:ext cx="0" cy="0"/>
          <a:chOff x="0" y="0"/>
          <a:chExt cx="0" cy="0"/>
        </a:xfrm>
      </p:grpSpPr>
      <p:sp>
        <p:nvSpPr>
          <p:cNvPr id="651" name="Google Shape;651;p5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52" name="Google Shape;652;p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9" name="Shape 659"/>
        <p:cNvGrpSpPr/>
        <p:nvPr/>
      </p:nvGrpSpPr>
      <p:grpSpPr>
        <a:xfrm>
          <a:off x="0" y="0"/>
          <a:ext cx="0" cy="0"/>
          <a:chOff x="0" y="0"/>
          <a:chExt cx="0" cy="0"/>
        </a:xfrm>
      </p:grpSpPr>
      <p:sp>
        <p:nvSpPr>
          <p:cNvPr id="660" name="Google Shape;660;p5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61" name="Google Shape;661;p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4" name="Google Shape;144;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6" name="Shape 666"/>
        <p:cNvGrpSpPr/>
        <p:nvPr/>
      </p:nvGrpSpPr>
      <p:grpSpPr>
        <a:xfrm>
          <a:off x="0" y="0"/>
          <a:ext cx="0" cy="0"/>
          <a:chOff x="0" y="0"/>
          <a:chExt cx="0" cy="0"/>
        </a:xfrm>
      </p:grpSpPr>
      <p:sp>
        <p:nvSpPr>
          <p:cNvPr id="667" name="Google Shape;667;p5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68" name="Google Shape;668;p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3" name="Shape 673"/>
        <p:cNvGrpSpPr/>
        <p:nvPr/>
      </p:nvGrpSpPr>
      <p:grpSpPr>
        <a:xfrm>
          <a:off x="0" y="0"/>
          <a:ext cx="0" cy="0"/>
          <a:chOff x="0" y="0"/>
          <a:chExt cx="0" cy="0"/>
        </a:xfrm>
      </p:grpSpPr>
      <p:sp>
        <p:nvSpPr>
          <p:cNvPr id="674" name="Google Shape;674;p5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75" name="Google Shape;675;p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1" name="Shape 681"/>
        <p:cNvGrpSpPr/>
        <p:nvPr/>
      </p:nvGrpSpPr>
      <p:grpSpPr>
        <a:xfrm>
          <a:off x="0" y="0"/>
          <a:ext cx="0" cy="0"/>
          <a:chOff x="0" y="0"/>
          <a:chExt cx="0" cy="0"/>
        </a:xfrm>
      </p:grpSpPr>
      <p:sp>
        <p:nvSpPr>
          <p:cNvPr id="682" name="Google Shape;682;p6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83" name="Google Shape;683;p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8" name="Shape 688"/>
        <p:cNvGrpSpPr/>
        <p:nvPr/>
      </p:nvGrpSpPr>
      <p:grpSpPr>
        <a:xfrm>
          <a:off x="0" y="0"/>
          <a:ext cx="0" cy="0"/>
          <a:chOff x="0" y="0"/>
          <a:chExt cx="0" cy="0"/>
        </a:xfrm>
      </p:grpSpPr>
      <p:sp>
        <p:nvSpPr>
          <p:cNvPr id="689" name="Google Shape;689;p6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90" name="Google Shape;690;p6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6" name="Shape 696"/>
        <p:cNvGrpSpPr/>
        <p:nvPr/>
      </p:nvGrpSpPr>
      <p:grpSpPr>
        <a:xfrm>
          <a:off x="0" y="0"/>
          <a:ext cx="0" cy="0"/>
          <a:chOff x="0" y="0"/>
          <a:chExt cx="0" cy="0"/>
        </a:xfrm>
      </p:grpSpPr>
      <p:sp>
        <p:nvSpPr>
          <p:cNvPr id="697" name="Google Shape;697;p6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98" name="Google Shape;698;p6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3" name="Shape 703"/>
        <p:cNvGrpSpPr/>
        <p:nvPr/>
      </p:nvGrpSpPr>
      <p:grpSpPr>
        <a:xfrm>
          <a:off x="0" y="0"/>
          <a:ext cx="0" cy="0"/>
          <a:chOff x="0" y="0"/>
          <a:chExt cx="0" cy="0"/>
        </a:xfrm>
      </p:grpSpPr>
      <p:sp>
        <p:nvSpPr>
          <p:cNvPr id="704" name="Google Shape;704;p6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05" name="Google Shape;705;p6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2" name="Shape 712"/>
        <p:cNvGrpSpPr/>
        <p:nvPr/>
      </p:nvGrpSpPr>
      <p:grpSpPr>
        <a:xfrm>
          <a:off x="0" y="0"/>
          <a:ext cx="0" cy="0"/>
          <a:chOff x="0" y="0"/>
          <a:chExt cx="0" cy="0"/>
        </a:xfrm>
      </p:grpSpPr>
      <p:sp>
        <p:nvSpPr>
          <p:cNvPr id="713" name="Google Shape;713;p6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14" name="Google Shape;714;p6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0" name="Shape 720"/>
        <p:cNvGrpSpPr/>
        <p:nvPr/>
      </p:nvGrpSpPr>
      <p:grpSpPr>
        <a:xfrm>
          <a:off x="0" y="0"/>
          <a:ext cx="0" cy="0"/>
          <a:chOff x="0" y="0"/>
          <a:chExt cx="0" cy="0"/>
        </a:xfrm>
      </p:grpSpPr>
      <p:sp>
        <p:nvSpPr>
          <p:cNvPr id="721" name="Google Shape;721;p6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22" name="Google Shape;722;p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0" name="Google Shape;150;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 name="Shape 15"/>
        <p:cNvGrpSpPr/>
        <p:nvPr/>
      </p:nvGrpSpPr>
      <p:grpSpPr>
        <a:xfrm>
          <a:off x="0" y="0"/>
          <a:ext cx="0" cy="0"/>
          <a:chOff x="0" y="0"/>
          <a:chExt cx="0" cy="0"/>
        </a:xfrm>
      </p:grpSpPr>
      <p:sp>
        <p:nvSpPr>
          <p:cNvPr id="16" name="Google Shape;16;p6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 name="Google Shape;17;p6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 name="Google Shape;18;p6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2" name="Shape 72"/>
        <p:cNvGrpSpPr/>
        <p:nvPr/>
      </p:nvGrpSpPr>
      <p:grpSpPr>
        <a:xfrm>
          <a:off x="0" y="0"/>
          <a:ext cx="0" cy="0"/>
          <a:chOff x="0" y="0"/>
          <a:chExt cx="0" cy="0"/>
        </a:xfrm>
      </p:grpSpPr>
      <p:sp>
        <p:nvSpPr>
          <p:cNvPr id="73" name="Google Shape;73;p7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76"/>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 name="Google Shape;75;p7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7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7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77"/>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77"/>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 name="Google Shape;81;p7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7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7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 name="Shape 19"/>
        <p:cNvGrpSpPr/>
        <p:nvPr/>
      </p:nvGrpSpPr>
      <p:grpSpPr>
        <a:xfrm>
          <a:off x="0" y="0"/>
          <a:ext cx="0" cy="0"/>
          <a:chOff x="0" y="0"/>
          <a:chExt cx="0" cy="0"/>
        </a:xfrm>
      </p:grpSpPr>
      <p:sp>
        <p:nvSpPr>
          <p:cNvPr id="20" name="Google Shape;20;p68"/>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 name="Google Shape;21;p68"/>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2" name="Google Shape;22;p6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 name="Google Shape;23;p6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 name="Google Shape;24;p6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5" name="Shape 25"/>
        <p:cNvGrpSpPr/>
        <p:nvPr/>
      </p:nvGrpSpPr>
      <p:grpSpPr>
        <a:xfrm>
          <a:off x="0" y="0"/>
          <a:ext cx="0" cy="0"/>
          <a:chOff x="0" y="0"/>
          <a:chExt cx="0" cy="0"/>
        </a:xfrm>
      </p:grpSpPr>
      <p:sp>
        <p:nvSpPr>
          <p:cNvPr id="26" name="Google Shape;26;p6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 name="Google Shape;27;p69"/>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8" name="Google Shape;28;p6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6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6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1" name="Shape 31"/>
        <p:cNvGrpSpPr/>
        <p:nvPr/>
      </p:nvGrpSpPr>
      <p:grpSpPr>
        <a:xfrm>
          <a:off x="0" y="0"/>
          <a:ext cx="0" cy="0"/>
          <a:chOff x="0" y="0"/>
          <a:chExt cx="0" cy="0"/>
        </a:xfrm>
      </p:grpSpPr>
      <p:sp>
        <p:nvSpPr>
          <p:cNvPr id="32" name="Google Shape;32;p70"/>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3" name="Google Shape;33;p70"/>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4" name="Google Shape;34;p7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7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 name="Google Shape;36;p7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 name="Shape 37"/>
        <p:cNvGrpSpPr/>
        <p:nvPr/>
      </p:nvGrpSpPr>
      <p:grpSpPr>
        <a:xfrm>
          <a:off x="0" y="0"/>
          <a:ext cx="0" cy="0"/>
          <a:chOff x="0" y="0"/>
          <a:chExt cx="0" cy="0"/>
        </a:xfrm>
      </p:grpSpPr>
      <p:sp>
        <p:nvSpPr>
          <p:cNvPr id="38" name="Google Shape;38;p7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9" name="Google Shape;39;p71"/>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 name="Google Shape;40;p71"/>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 name="Google Shape;41;p7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7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7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4" name="Shape 44"/>
        <p:cNvGrpSpPr/>
        <p:nvPr/>
      </p:nvGrpSpPr>
      <p:grpSpPr>
        <a:xfrm>
          <a:off x="0" y="0"/>
          <a:ext cx="0" cy="0"/>
          <a:chOff x="0" y="0"/>
          <a:chExt cx="0" cy="0"/>
        </a:xfrm>
      </p:grpSpPr>
      <p:sp>
        <p:nvSpPr>
          <p:cNvPr id="45" name="Google Shape;45;p72"/>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6" name="Google Shape;46;p72"/>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 name="Google Shape;47;p72"/>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 name="Google Shape;48;p72"/>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9" name="Google Shape;49;p72"/>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 name="Google Shape;50;p7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 name="Google Shape;51;p7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 name="Shape 53"/>
        <p:cNvGrpSpPr/>
        <p:nvPr/>
      </p:nvGrpSpPr>
      <p:grpSpPr>
        <a:xfrm>
          <a:off x="0" y="0"/>
          <a:ext cx="0" cy="0"/>
          <a:chOff x="0" y="0"/>
          <a:chExt cx="0" cy="0"/>
        </a:xfrm>
      </p:grpSpPr>
      <p:sp>
        <p:nvSpPr>
          <p:cNvPr id="54" name="Google Shape;54;p7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5" name="Google Shape;55;p7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7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7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 name="Shape 58"/>
        <p:cNvGrpSpPr/>
        <p:nvPr/>
      </p:nvGrpSpPr>
      <p:grpSpPr>
        <a:xfrm>
          <a:off x="0" y="0"/>
          <a:ext cx="0" cy="0"/>
          <a:chOff x="0" y="0"/>
          <a:chExt cx="0" cy="0"/>
        </a:xfrm>
      </p:grpSpPr>
      <p:sp>
        <p:nvSpPr>
          <p:cNvPr id="59" name="Google Shape;59;p74"/>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74"/>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1" name="Google Shape;61;p74"/>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2" name="Google Shape;62;p7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7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7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 name="Shape 65"/>
        <p:cNvGrpSpPr/>
        <p:nvPr/>
      </p:nvGrpSpPr>
      <p:grpSpPr>
        <a:xfrm>
          <a:off x="0" y="0"/>
          <a:ext cx="0" cy="0"/>
          <a:chOff x="0" y="0"/>
          <a:chExt cx="0" cy="0"/>
        </a:xfrm>
      </p:grpSpPr>
      <p:sp>
        <p:nvSpPr>
          <p:cNvPr id="66" name="Google Shape;66;p75"/>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75"/>
          <p:cNvSpPr/>
          <p:nvPr>
            <p:ph idx="2" type="pic"/>
          </p:nvPr>
        </p:nvSpPr>
        <p:spPr>
          <a:xfrm>
            <a:off x="5183188" y="987425"/>
            <a:ext cx="6172200" cy="4873625"/>
          </a:xfrm>
          <a:prstGeom prst="rect">
            <a:avLst/>
          </a:prstGeom>
          <a:noFill/>
          <a:ln>
            <a:noFill/>
          </a:ln>
        </p:spPr>
      </p:sp>
      <p:sp>
        <p:nvSpPr>
          <p:cNvPr id="68" name="Google Shape;68;p75"/>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 name="Google Shape;69;p7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7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7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6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66"/>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6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6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6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1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1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1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10.png"/><Relationship Id="rId4" Type="http://schemas.openxmlformats.org/officeDocument/2006/relationships/image" Target="../media/image1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1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2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hyperlink" Target="https://dev.w3.org/html5/html-design-principles/#degrade-gracefully" TargetMode="External"/><Relationship Id="rId4" Type="http://schemas.openxmlformats.org/officeDocument/2006/relationships/hyperlink" Target="https://www.thoughtco.com/graceful-degradation-in-web-design-3470672" TargetMode="External"/><Relationship Id="rId5" Type="http://schemas.openxmlformats.org/officeDocument/2006/relationships/image" Target="../media/image29.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21.png"/><Relationship Id="rId4" Type="http://schemas.openxmlformats.org/officeDocument/2006/relationships/image" Target="../media/image27.png"/><Relationship Id="rId5" Type="http://schemas.openxmlformats.org/officeDocument/2006/relationships/image" Target="../media/image24.png"/><Relationship Id="rId6" Type="http://schemas.openxmlformats.org/officeDocument/2006/relationships/image" Target="../media/image22.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21.png"/><Relationship Id="rId4" Type="http://schemas.openxmlformats.org/officeDocument/2006/relationships/image" Target="../media/image25.png"/><Relationship Id="rId5" Type="http://schemas.openxmlformats.org/officeDocument/2006/relationships/image" Target="../media/image34.png"/><Relationship Id="rId6" Type="http://schemas.openxmlformats.org/officeDocument/2006/relationships/image" Target="../media/image26.png"/><Relationship Id="rId7" Type="http://schemas.openxmlformats.org/officeDocument/2006/relationships/image" Target="../media/image28.png"/><Relationship Id="rId8" Type="http://schemas.openxmlformats.org/officeDocument/2006/relationships/image" Target="../media/image5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7.png"/><Relationship Id="rId4" Type="http://schemas.openxmlformats.org/officeDocument/2006/relationships/image" Target="../media/image1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21.png"/><Relationship Id="rId4" Type="http://schemas.openxmlformats.org/officeDocument/2006/relationships/image" Target="../media/image25.png"/><Relationship Id="rId5" Type="http://schemas.openxmlformats.org/officeDocument/2006/relationships/image" Target="../media/image31.png"/><Relationship Id="rId6" Type="http://schemas.openxmlformats.org/officeDocument/2006/relationships/image" Target="../media/image30.png"/><Relationship Id="rId7" Type="http://schemas.openxmlformats.org/officeDocument/2006/relationships/image" Target="../media/image3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33.png"/><Relationship Id="rId4" Type="http://schemas.openxmlformats.org/officeDocument/2006/relationships/image" Target="../media/image35.png"/><Relationship Id="rId5" Type="http://schemas.openxmlformats.org/officeDocument/2006/relationships/image" Target="../media/image3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hyperlink" Target="https://developer.mozilla.org/en-US/docs/Web/HTML/Element" TargetMode="External"/><Relationship Id="rId4" Type="http://schemas.openxmlformats.org/officeDocument/2006/relationships/hyperlink" Target="https://caniuse.com/"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3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4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hyperlink" Target="https://developer.mozilla.org/en-US/docs/Web/CSS/Specificity" TargetMode="External"/><Relationship Id="rId4" Type="http://schemas.openxmlformats.org/officeDocument/2006/relationships/image" Target="../media/image3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4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hyperlink" Target="https://developer.mozilla.org/en-US/docs/Web/CSS/font-family" TargetMode="External"/><Relationship Id="rId4" Type="http://schemas.openxmlformats.org/officeDocument/2006/relationships/hyperlink" Target="https://developer.mozilla.org/en-US/docs/Web/CSS/display" TargetMode="External"/><Relationship Id="rId5" Type="http://schemas.openxmlformats.org/officeDocument/2006/relationships/hyperlink" Target="https://developer.mozilla.org/en-US/docs/Web/CSS/inherit" TargetMode="External"/><Relationship Id="rId6" Type="http://schemas.openxmlformats.org/officeDocument/2006/relationships/image" Target="../media/image39.png"/><Relationship Id="rId7" Type="http://schemas.openxmlformats.org/officeDocument/2006/relationships/image" Target="../media/image4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6.pn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3.png"/><Relationship Id="rId4" Type="http://schemas.openxmlformats.org/officeDocument/2006/relationships/image" Target="../media/image2.png"/><Relationship Id="rId5" Type="http://schemas.openxmlformats.org/officeDocument/2006/relationships/image" Target="../media/image9.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2.xml"/><Relationship Id="rId3" Type="http://schemas.openxmlformats.org/officeDocument/2006/relationships/hyperlink" Target="https://developer.mozilla.org/en-US/docs/Web/CSS/color#formal_definition" TargetMode="External"/><Relationship Id="rId4" Type="http://schemas.openxmlformats.org/officeDocument/2006/relationships/image" Target="../media/image60.png"/><Relationship Id="rId5" Type="http://schemas.openxmlformats.org/officeDocument/2006/relationships/image" Target="../media/image44.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3.xml"/><Relationship Id="rId3" Type="http://schemas.openxmlformats.org/officeDocument/2006/relationships/hyperlink" Target="https://html.spec.whatwg.org/multipage/rendering.html" TargetMode="External"/><Relationship Id="rId4" Type="http://schemas.openxmlformats.org/officeDocument/2006/relationships/image" Target="../media/image43.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4.xml"/><Relationship Id="rId3" Type="http://schemas.openxmlformats.org/officeDocument/2006/relationships/image" Target="../media/image42.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5.xml"/><Relationship Id="rId3" Type="http://schemas.openxmlformats.org/officeDocument/2006/relationships/hyperlink" Target="https://developer.mozilla.org/en-US/docs/Web/CSS/Pseudo-classes" TargetMode="External"/><Relationship Id="rId4" Type="http://schemas.openxmlformats.org/officeDocument/2006/relationships/image" Target="../media/image45.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6.xml"/><Relationship Id="rId3" Type="http://schemas.openxmlformats.org/officeDocument/2006/relationships/image" Target="../media/image55.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7.xml"/><Relationship Id="rId3" Type="http://schemas.openxmlformats.org/officeDocument/2006/relationships/image" Target="../media/image47.png"/><Relationship Id="rId4" Type="http://schemas.openxmlformats.org/officeDocument/2006/relationships/image" Target="../media/image48.png"/><Relationship Id="rId5" Type="http://schemas.openxmlformats.org/officeDocument/2006/relationships/image" Target="../media/image54.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9.xml"/><Relationship Id="rId3" Type="http://schemas.openxmlformats.org/officeDocument/2006/relationships/image" Target="../media/image57.png"/><Relationship Id="rId4" Type="http://schemas.openxmlformats.org/officeDocument/2006/relationships/image" Target="../media/image49.png"/><Relationship Id="rId5" Type="http://schemas.openxmlformats.org/officeDocument/2006/relationships/image" Target="../media/image5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0.xml"/><Relationship Id="rId3" Type="http://schemas.openxmlformats.org/officeDocument/2006/relationships/image" Target="../media/image50.png"/><Relationship Id="rId4" Type="http://schemas.openxmlformats.org/officeDocument/2006/relationships/image" Target="../media/image56.png"/><Relationship Id="rId5" Type="http://schemas.openxmlformats.org/officeDocument/2006/relationships/image" Target="../media/image59.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1.xml"/><Relationship Id="rId3" Type="http://schemas.openxmlformats.org/officeDocument/2006/relationships/image" Target="../media/image53.png"/><Relationship Id="rId4" Type="http://schemas.openxmlformats.org/officeDocument/2006/relationships/image" Target="../media/image58.png"/><Relationship Id="rId5" Type="http://schemas.openxmlformats.org/officeDocument/2006/relationships/image" Target="../media/image78.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2.xml"/><Relationship Id="rId3" Type="http://schemas.openxmlformats.org/officeDocument/2006/relationships/image" Target="../media/image62.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3.xml"/><Relationship Id="rId3" Type="http://schemas.openxmlformats.org/officeDocument/2006/relationships/image" Target="../media/image63.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4.xml"/><Relationship Id="rId3" Type="http://schemas.openxmlformats.org/officeDocument/2006/relationships/hyperlink" Target="https://developer.mozilla.org/en-US/docs/Web/HTML/Element/p" TargetMode="External"/><Relationship Id="rId4" Type="http://schemas.openxmlformats.org/officeDocument/2006/relationships/hyperlink" Target="https://developer.mozilla.org/en-US/docs/Web/HTML/Element/Heading_Elements" TargetMode="External"/><Relationship Id="rId10" Type="http://schemas.openxmlformats.org/officeDocument/2006/relationships/hyperlink" Target="https://developer.mozilla.org/en-US/docs/Web/HTML/Element#content_sectioning" TargetMode="External"/><Relationship Id="rId9" Type="http://schemas.openxmlformats.org/officeDocument/2006/relationships/hyperlink" Target="https://developer.mozilla.org/en-US/docs/Web/HTML/Element/nav" TargetMode="External"/><Relationship Id="rId5" Type="http://schemas.openxmlformats.org/officeDocument/2006/relationships/hyperlink" Target="https://developer.mozilla.org/en-US/docs/Web/HTML/Element/article" TargetMode="External"/><Relationship Id="rId6" Type="http://schemas.openxmlformats.org/officeDocument/2006/relationships/hyperlink" Target="https://developer.mozilla.org/en-US/docs/Web/HTML/Element/section" TargetMode="External"/><Relationship Id="rId7" Type="http://schemas.openxmlformats.org/officeDocument/2006/relationships/hyperlink" Target="https://developer.mozilla.org/en-US/docs/Web/HTML/Element/header" TargetMode="External"/><Relationship Id="rId8" Type="http://schemas.openxmlformats.org/officeDocument/2006/relationships/hyperlink" Target="https://developer.mozilla.org/en-US/docs/Web/HTML/Element/footer" TargetMode="Externa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5.xml"/><Relationship Id="rId3" Type="http://schemas.openxmlformats.org/officeDocument/2006/relationships/image" Target="../media/image61.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6.xml"/><Relationship Id="rId3" Type="http://schemas.openxmlformats.org/officeDocument/2006/relationships/image" Target="../media/image61.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7.xml"/><Relationship Id="rId3" Type="http://schemas.openxmlformats.org/officeDocument/2006/relationships/image" Target="../media/image61.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8.xml"/><Relationship Id="rId3" Type="http://schemas.openxmlformats.org/officeDocument/2006/relationships/image" Target="../media/image61.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9.xml"/><Relationship Id="rId3" Type="http://schemas.openxmlformats.org/officeDocument/2006/relationships/image" Target="../media/image6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0.xml"/><Relationship Id="rId3" Type="http://schemas.openxmlformats.org/officeDocument/2006/relationships/image" Target="../media/image73.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1.xml"/><Relationship Id="rId3" Type="http://schemas.openxmlformats.org/officeDocument/2006/relationships/image" Target="../media/image72.png"/><Relationship Id="rId4" Type="http://schemas.openxmlformats.org/officeDocument/2006/relationships/hyperlink" Target="https://css-tricks.com/snippets/css/a-guide-to-flexbox/" TargetMode="External"/><Relationship Id="rId5" Type="http://schemas.openxmlformats.org/officeDocument/2006/relationships/hyperlink" Target="https://css-tricks.com/snippets/css/complete-guide-grid/" TargetMode="Externa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2.xml"/><Relationship Id="rId3" Type="http://schemas.openxmlformats.org/officeDocument/2006/relationships/image" Target="../media/image65.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3.xml"/><Relationship Id="rId3" Type="http://schemas.openxmlformats.org/officeDocument/2006/relationships/image" Target="../media/image64.png"/><Relationship Id="rId4" Type="http://schemas.openxmlformats.org/officeDocument/2006/relationships/image" Target="../media/image75.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4.xml"/><Relationship Id="rId3" Type="http://schemas.openxmlformats.org/officeDocument/2006/relationships/image" Target="../media/image69.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5.xml"/><Relationship Id="rId3" Type="http://schemas.openxmlformats.org/officeDocument/2006/relationships/image" Target="../media/image66.png"/><Relationship Id="rId4" Type="http://schemas.openxmlformats.org/officeDocument/2006/relationships/image" Target="../media/image70.png"/><Relationship Id="rId5" Type="http://schemas.openxmlformats.org/officeDocument/2006/relationships/image" Target="../media/image71.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6.xml"/><Relationship Id="rId3" Type="http://schemas.openxmlformats.org/officeDocument/2006/relationships/image" Target="../media/image68.png"/><Relationship Id="rId4" Type="http://schemas.openxmlformats.org/officeDocument/2006/relationships/image" Target="../media/image74.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7.xml"/><Relationship Id="rId3" Type="http://schemas.openxmlformats.org/officeDocument/2006/relationships/image" Target="../media/image76.png"/><Relationship Id="rId4" Type="http://schemas.openxmlformats.org/officeDocument/2006/relationships/image" Target="../media/image7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7F7F7"/>
        </a:solidFill>
      </p:bgPr>
    </p:bg>
    <p:spTree>
      <p:nvGrpSpPr>
        <p:cNvPr id="87" name="Shape 87"/>
        <p:cNvGrpSpPr/>
        <p:nvPr/>
      </p:nvGrpSpPr>
      <p:grpSpPr>
        <a:xfrm>
          <a:off x="0" y="0"/>
          <a:ext cx="0" cy="0"/>
          <a:chOff x="0" y="0"/>
          <a:chExt cx="0" cy="0"/>
        </a:xfrm>
      </p:grpSpPr>
      <p:sp>
        <p:nvSpPr>
          <p:cNvPr id="88" name="Google Shape;88;p1"/>
          <p:cNvSpPr/>
          <p:nvPr/>
        </p:nvSpPr>
        <p:spPr>
          <a:xfrm>
            <a:off x="4852065" y="1741009"/>
            <a:ext cx="7339935" cy="212365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4400" u="none" cap="none" strike="noStrike">
                <a:solidFill>
                  <a:schemeClr val="dk1"/>
                </a:solidFill>
                <a:latin typeface="Century Gothic"/>
                <a:ea typeface="Century Gothic"/>
                <a:cs typeface="Century Gothic"/>
                <a:sym typeface="Century Gothic"/>
              </a:rPr>
              <a:t>SE321</a:t>
            </a:r>
            <a:endParaRPr/>
          </a:p>
          <a:p>
            <a:pPr indent="0" lvl="0" marL="0" marR="0" rtl="0" algn="ctr">
              <a:spcBef>
                <a:spcPts val="0"/>
              </a:spcBef>
              <a:spcAft>
                <a:spcPts val="0"/>
              </a:spcAft>
              <a:buNone/>
            </a:pPr>
            <a:r>
              <a:rPr b="0" i="0" lang="en-US" sz="4400" u="none" cap="none" strike="noStrike">
                <a:solidFill>
                  <a:schemeClr val="dk1"/>
                </a:solidFill>
                <a:latin typeface="Century Gothic"/>
                <a:ea typeface="Century Gothic"/>
                <a:cs typeface="Century Gothic"/>
                <a:sym typeface="Century Gothic"/>
              </a:rPr>
              <a:t>Lecture 3: Cascading Style Sheets (CSS)</a:t>
            </a:r>
            <a:endParaRPr b="0" i="0" sz="4400" u="none" cap="none" strike="noStrike">
              <a:solidFill>
                <a:schemeClr val="dk1"/>
              </a:solidFill>
              <a:latin typeface="Century Gothic"/>
              <a:ea typeface="Century Gothic"/>
              <a:cs typeface="Century Gothic"/>
              <a:sym typeface="Century Gothic"/>
            </a:endParaRPr>
          </a:p>
        </p:txBody>
      </p:sp>
      <p:sp>
        <p:nvSpPr>
          <p:cNvPr id="89" name="Google Shape;89;p1"/>
          <p:cNvSpPr/>
          <p:nvPr/>
        </p:nvSpPr>
        <p:spPr>
          <a:xfrm>
            <a:off x="6157442" y="4542788"/>
            <a:ext cx="4729180" cy="138499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2400" u="none" cap="none" strike="noStrike">
                <a:solidFill>
                  <a:schemeClr val="dk1"/>
                </a:solidFill>
                <a:latin typeface="Century Gothic"/>
                <a:ea typeface="Century Gothic"/>
                <a:cs typeface="Century Gothic"/>
                <a:sym typeface="Century Gothic"/>
              </a:rPr>
              <a:t>SK. Fazlee Rabby</a:t>
            </a:r>
            <a:endParaRPr/>
          </a:p>
          <a:p>
            <a:pPr indent="0" lvl="0" marL="0" marR="0" rtl="0" algn="ctr">
              <a:spcBef>
                <a:spcPts val="0"/>
              </a:spcBef>
              <a:spcAft>
                <a:spcPts val="0"/>
              </a:spcAft>
              <a:buNone/>
            </a:pPr>
            <a:r>
              <a:rPr b="0" i="0" lang="en-US" sz="2000" u="none" cap="none" strike="noStrike">
                <a:solidFill>
                  <a:schemeClr val="dk1"/>
                </a:solidFill>
                <a:latin typeface="Century Gothic"/>
                <a:ea typeface="Century Gothic"/>
                <a:cs typeface="Century Gothic"/>
                <a:sym typeface="Century Gothic"/>
              </a:rPr>
              <a:t>Lecturer</a:t>
            </a:r>
            <a:endParaRPr/>
          </a:p>
          <a:p>
            <a:pPr indent="0" lvl="0" marL="0" marR="0" rtl="0" algn="ctr">
              <a:spcBef>
                <a:spcPts val="0"/>
              </a:spcBef>
              <a:spcAft>
                <a:spcPts val="0"/>
              </a:spcAft>
              <a:buNone/>
            </a:pPr>
            <a:r>
              <a:rPr b="0" i="0" lang="en-US" sz="2000" u="none" cap="none" strike="noStrike">
                <a:solidFill>
                  <a:schemeClr val="dk1"/>
                </a:solidFill>
                <a:latin typeface="Century Gothic"/>
                <a:ea typeface="Century Gothic"/>
                <a:cs typeface="Century Gothic"/>
                <a:sym typeface="Century Gothic"/>
              </a:rPr>
              <a:t>Department of Software Engineering</a:t>
            </a:r>
            <a:endParaRPr/>
          </a:p>
          <a:p>
            <a:pPr indent="0" lvl="0" marL="0" marR="0" rtl="0" algn="ctr">
              <a:spcBef>
                <a:spcPts val="0"/>
              </a:spcBef>
              <a:spcAft>
                <a:spcPts val="0"/>
              </a:spcAft>
              <a:buNone/>
            </a:pPr>
            <a:r>
              <a:rPr b="0" i="0" lang="en-US" sz="2000" u="none" cap="none" strike="noStrike">
                <a:solidFill>
                  <a:schemeClr val="dk1"/>
                </a:solidFill>
                <a:latin typeface="Century Gothic"/>
                <a:ea typeface="Century Gothic"/>
                <a:cs typeface="Century Gothic"/>
                <a:sym typeface="Century Gothic"/>
              </a:rPr>
              <a:t>Daffodil International University</a:t>
            </a:r>
            <a:endParaRPr b="0" i="0" sz="2000" u="none" cap="none" strike="noStrike">
              <a:solidFill>
                <a:schemeClr val="dk1"/>
              </a:solidFill>
              <a:latin typeface="Century Gothic"/>
              <a:ea typeface="Century Gothic"/>
              <a:cs typeface="Century Gothic"/>
              <a:sym typeface="Century Gothic"/>
            </a:endParaRPr>
          </a:p>
        </p:txBody>
      </p:sp>
      <p:grpSp>
        <p:nvGrpSpPr>
          <p:cNvPr id="90" name="Google Shape;90;p1"/>
          <p:cNvGrpSpPr/>
          <p:nvPr/>
        </p:nvGrpSpPr>
        <p:grpSpPr>
          <a:xfrm>
            <a:off x="908610" y="1384208"/>
            <a:ext cx="3313766" cy="3952623"/>
            <a:chOff x="908610" y="1384208"/>
            <a:chExt cx="3313766" cy="3952623"/>
          </a:xfrm>
        </p:grpSpPr>
        <p:pic>
          <p:nvPicPr>
            <p:cNvPr descr="Html5 And Css3 - Transparent Background Html Logo, HD Png Download ,  Transparent Png Image - PNGitem" id="91" name="Google Shape;91;p1"/>
            <p:cNvPicPr preferRelativeResize="0"/>
            <p:nvPr/>
          </p:nvPicPr>
          <p:blipFill rotWithShape="1">
            <a:blip r:embed="rId3">
              <a:alphaModFix/>
            </a:blip>
            <a:srcRect b="0" l="0" r="0" t="0"/>
            <a:stretch/>
          </p:blipFill>
          <p:spPr>
            <a:xfrm>
              <a:off x="908610" y="1384208"/>
              <a:ext cx="3313766" cy="2134682"/>
            </a:xfrm>
            <a:prstGeom prst="rect">
              <a:avLst/>
            </a:prstGeom>
            <a:noFill/>
            <a:ln>
              <a:noFill/>
            </a:ln>
          </p:spPr>
        </p:pic>
        <p:pic>
          <p:nvPicPr>
            <p:cNvPr descr="Free Javascript Icon of Flat style - Available in SVG, PNG, EPS, AI &amp;amp; Icon  fonts" id="92" name="Google Shape;92;p1"/>
            <p:cNvPicPr preferRelativeResize="0"/>
            <p:nvPr/>
          </p:nvPicPr>
          <p:blipFill rotWithShape="1">
            <a:blip r:embed="rId4">
              <a:alphaModFix/>
            </a:blip>
            <a:srcRect b="0" l="0" r="0" t="0"/>
            <a:stretch/>
          </p:blipFill>
          <p:spPr>
            <a:xfrm>
              <a:off x="1665487" y="3518890"/>
              <a:ext cx="1817941" cy="1817941"/>
            </a:xfrm>
            <a:prstGeom prst="rect">
              <a:avLst/>
            </a:prstGeom>
            <a:noFill/>
            <a:ln>
              <a:noFill/>
            </a:ln>
          </p:spPr>
        </p:pic>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10"/>
          <p:cNvSpPr/>
          <p:nvPr/>
        </p:nvSpPr>
        <p:spPr>
          <a:xfrm>
            <a:off x="602566" y="391138"/>
            <a:ext cx="10986867" cy="120032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4400">
                <a:solidFill>
                  <a:schemeClr val="dk1"/>
                </a:solidFill>
                <a:latin typeface="Century Gothic"/>
                <a:ea typeface="Century Gothic"/>
                <a:cs typeface="Century Gothic"/>
                <a:sym typeface="Century Gothic"/>
              </a:rPr>
              <a:t>Have you heard of &lt;div&gt; and &lt;span&gt;?</a:t>
            </a:r>
            <a:endParaRPr/>
          </a:p>
          <a:p>
            <a:pPr indent="0" lvl="0" marL="0" marR="0" rtl="0" algn="ctr">
              <a:spcBef>
                <a:spcPts val="0"/>
              </a:spcBef>
              <a:spcAft>
                <a:spcPts val="0"/>
              </a:spcAft>
              <a:buNone/>
            </a:pPr>
            <a:r>
              <a:rPr lang="en-US" sz="2800">
                <a:solidFill>
                  <a:schemeClr val="dk1"/>
                </a:solidFill>
                <a:latin typeface="Century Gothic"/>
                <a:ea typeface="Century Gothic"/>
                <a:cs typeface="Century Gothic"/>
                <a:sym typeface="Century Gothic"/>
              </a:rPr>
              <a:t>What are they?</a:t>
            </a:r>
            <a:endParaRPr sz="2800" cap="none">
              <a:solidFill>
                <a:schemeClr val="dk1"/>
              </a:solidFill>
              <a:latin typeface="Century Gothic"/>
              <a:ea typeface="Century Gothic"/>
              <a:cs typeface="Century Gothic"/>
              <a:sym typeface="Century Gothic"/>
            </a:endParaRPr>
          </a:p>
        </p:txBody>
      </p:sp>
      <p:sp>
        <p:nvSpPr>
          <p:cNvPr id="159" name="Google Shape;159;p10"/>
          <p:cNvSpPr/>
          <p:nvPr/>
        </p:nvSpPr>
        <p:spPr>
          <a:xfrm>
            <a:off x="1472452" y="2907385"/>
            <a:ext cx="9247095" cy="1569660"/>
          </a:xfrm>
          <a:prstGeom prst="rect">
            <a:avLst/>
          </a:prstGeom>
          <a:noFill/>
          <a:ln>
            <a:noFill/>
          </a:ln>
        </p:spPr>
        <p:txBody>
          <a:bodyPr anchorCtr="0" anchor="t" bIns="45700" lIns="91425" spcFirstLastPara="1" rIns="91425" wrap="square" tIns="45700">
            <a:spAutoFit/>
          </a:bodyPr>
          <a:lstStyle/>
          <a:p>
            <a:pPr indent="-633413" lvl="0" marL="633413" marR="0" rtl="0" algn="just">
              <a:spcBef>
                <a:spcPts val="0"/>
              </a:spcBef>
              <a:spcAft>
                <a:spcPts val="0"/>
              </a:spcAft>
              <a:buNone/>
            </a:pPr>
            <a:r>
              <a:rPr lang="en-US" sz="2400">
                <a:solidFill>
                  <a:schemeClr val="dk1"/>
                </a:solidFill>
                <a:latin typeface="Century Gothic"/>
                <a:ea typeface="Century Gothic"/>
                <a:cs typeface="Century Gothic"/>
                <a:sym typeface="Century Gothic"/>
              </a:rPr>
              <a:t>Two generic tags with no intended purpose or style:</a:t>
            </a:r>
            <a:endParaRPr/>
          </a:p>
          <a:p>
            <a:pPr indent="-633413" lvl="0" marL="633413" marR="0" rtl="0" algn="just">
              <a:spcBef>
                <a:spcPts val="0"/>
              </a:spcBef>
              <a:spcAft>
                <a:spcPts val="0"/>
              </a:spcAft>
              <a:buNone/>
            </a:pPr>
            <a:r>
              <a:t/>
            </a:r>
            <a:endParaRPr sz="2400">
              <a:solidFill>
                <a:schemeClr val="dk1"/>
              </a:solidFill>
              <a:latin typeface="Century Gothic"/>
              <a:ea typeface="Century Gothic"/>
              <a:cs typeface="Century Gothic"/>
              <a:sym typeface="Century Gothic"/>
            </a:endParaRPr>
          </a:p>
          <a:p>
            <a:pPr indent="-633413" lvl="1" marL="1090613" marR="0" rtl="0" algn="just">
              <a:spcBef>
                <a:spcPts val="0"/>
              </a:spcBef>
              <a:spcAft>
                <a:spcPts val="0"/>
              </a:spcAft>
              <a:buClr>
                <a:schemeClr val="dk1"/>
              </a:buClr>
              <a:buSzPts val="2400"/>
              <a:buFont typeface="Noto Sans Symbols"/>
              <a:buChar char="▪"/>
            </a:pPr>
            <a:r>
              <a:rPr b="1" i="0" lang="en-US" sz="2400" u="none" cap="none" strike="noStrike">
                <a:solidFill>
                  <a:schemeClr val="dk1"/>
                </a:solidFill>
                <a:latin typeface="Century Gothic"/>
                <a:ea typeface="Century Gothic"/>
                <a:cs typeface="Century Gothic"/>
                <a:sym typeface="Century Gothic"/>
              </a:rPr>
              <a:t>&lt;div&gt;: </a:t>
            </a:r>
            <a:r>
              <a:rPr b="0" i="0" lang="en-US" sz="2400" u="none" cap="none" strike="noStrike">
                <a:solidFill>
                  <a:schemeClr val="dk1"/>
                </a:solidFill>
                <a:latin typeface="Century Gothic"/>
                <a:ea typeface="Century Gothic"/>
                <a:cs typeface="Century Gothic"/>
                <a:sym typeface="Century Gothic"/>
              </a:rPr>
              <a:t>a generic block element</a:t>
            </a:r>
            <a:endParaRPr/>
          </a:p>
          <a:p>
            <a:pPr indent="-633413" lvl="1" marL="1090613" marR="0" rtl="0" algn="just">
              <a:spcBef>
                <a:spcPts val="0"/>
              </a:spcBef>
              <a:spcAft>
                <a:spcPts val="0"/>
              </a:spcAft>
              <a:buClr>
                <a:schemeClr val="dk1"/>
              </a:buClr>
              <a:buSzPts val="2400"/>
              <a:buFont typeface="Noto Sans Symbols"/>
              <a:buChar char="▪"/>
            </a:pPr>
            <a:r>
              <a:rPr b="1" i="0" lang="en-US" sz="2400" u="none" cap="none" strike="noStrike">
                <a:solidFill>
                  <a:schemeClr val="dk1"/>
                </a:solidFill>
                <a:latin typeface="Century Gothic"/>
                <a:ea typeface="Century Gothic"/>
                <a:cs typeface="Century Gothic"/>
                <a:sym typeface="Century Gothic"/>
              </a:rPr>
              <a:t>&lt;span&gt;:</a:t>
            </a:r>
            <a:r>
              <a:rPr b="0" i="0" lang="en-US" sz="2400" u="none" cap="none" strike="noStrike">
                <a:solidFill>
                  <a:schemeClr val="dk1"/>
                </a:solidFill>
                <a:latin typeface="Century Gothic"/>
                <a:ea typeface="Century Gothic"/>
                <a:cs typeface="Century Gothic"/>
                <a:sym typeface="Century Gothic"/>
              </a:rPr>
              <a:t> a generic inline element</a:t>
            </a:r>
            <a:endParaRPr b="0" i="0" sz="2400" u="none" cap="none" strike="noStrike">
              <a:solidFill>
                <a:schemeClr val="dk1"/>
              </a:solidFill>
              <a:latin typeface="Century Gothic"/>
              <a:ea typeface="Century Gothic"/>
              <a:cs typeface="Century Gothic"/>
              <a:sym typeface="Century Gothic"/>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11"/>
          <p:cNvSpPr/>
          <p:nvPr/>
        </p:nvSpPr>
        <p:spPr>
          <a:xfrm>
            <a:off x="602566" y="391138"/>
            <a:ext cx="10986867" cy="76944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4400">
                <a:solidFill>
                  <a:schemeClr val="dk1"/>
                </a:solidFill>
                <a:latin typeface="Century Gothic"/>
                <a:ea typeface="Century Gothic"/>
                <a:cs typeface="Century Gothic"/>
                <a:sym typeface="Century Gothic"/>
              </a:rPr>
              <a:t>&lt;span&gt; in Action</a:t>
            </a:r>
            <a:endParaRPr sz="2800" cap="none">
              <a:solidFill>
                <a:schemeClr val="dk1"/>
              </a:solidFill>
              <a:latin typeface="Century Gothic"/>
              <a:ea typeface="Century Gothic"/>
              <a:cs typeface="Century Gothic"/>
              <a:sym typeface="Century Gothic"/>
            </a:endParaRPr>
          </a:p>
        </p:txBody>
      </p:sp>
      <p:sp>
        <p:nvSpPr>
          <p:cNvPr id="165" name="Google Shape;165;p11"/>
          <p:cNvSpPr/>
          <p:nvPr/>
        </p:nvSpPr>
        <p:spPr>
          <a:xfrm>
            <a:off x="2535569" y="1682820"/>
            <a:ext cx="7120860"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Century Gothic"/>
                <a:ea typeface="Century Gothic"/>
                <a:cs typeface="Century Gothic"/>
                <a:sym typeface="Century Gothic"/>
              </a:rPr>
              <a:t>We can use as a generic inline HTML container</a:t>
            </a:r>
            <a:endParaRPr/>
          </a:p>
        </p:txBody>
      </p:sp>
      <p:pic>
        <p:nvPicPr>
          <p:cNvPr id="166" name="Google Shape;166;p11"/>
          <p:cNvPicPr preferRelativeResize="0"/>
          <p:nvPr/>
        </p:nvPicPr>
        <p:blipFill rotWithShape="1">
          <a:blip r:embed="rId3">
            <a:alphaModFix/>
          </a:blip>
          <a:srcRect b="0" l="0" r="0" t="0"/>
          <a:stretch/>
        </p:blipFill>
        <p:spPr>
          <a:xfrm>
            <a:off x="829899" y="2447779"/>
            <a:ext cx="10532201" cy="3996835"/>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12"/>
          <p:cNvSpPr/>
          <p:nvPr/>
        </p:nvSpPr>
        <p:spPr>
          <a:xfrm>
            <a:off x="602566" y="391138"/>
            <a:ext cx="10986867" cy="76944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4400">
                <a:solidFill>
                  <a:schemeClr val="dk1"/>
                </a:solidFill>
                <a:latin typeface="Century Gothic"/>
                <a:ea typeface="Century Gothic"/>
                <a:cs typeface="Century Gothic"/>
                <a:sym typeface="Century Gothic"/>
              </a:rPr>
              <a:t>Multiple Generic Containers</a:t>
            </a:r>
            <a:endParaRPr sz="2800" cap="none">
              <a:solidFill>
                <a:schemeClr val="dk1"/>
              </a:solidFill>
              <a:latin typeface="Century Gothic"/>
              <a:ea typeface="Century Gothic"/>
              <a:cs typeface="Century Gothic"/>
              <a:sym typeface="Century Gothic"/>
            </a:endParaRPr>
          </a:p>
        </p:txBody>
      </p:sp>
      <p:sp>
        <p:nvSpPr>
          <p:cNvPr id="172" name="Google Shape;172;p12"/>
          <p:cNvSpPr/>
          <p:nvPr/>
        </p:nvSpPr>
        <p:spPr>
          <a:xfrm>
            <a:off x="1472452" y="1950781"/>
            <a:ext cx="9247095" cy="2031325"/>
          </a:xfrm>
          <a:prstGeom prst="rect">
            <a:avLst/>
          </a:prstGeom>
          <a:noFill/>
          <a:ln>
            <a:noFill/>
          </a:ln>
        </p:spPr>
        <p:txBody>
          <a:bodyPr anchorCtr="0" anchor="t" bIns="45700" lIns="91425" spcFirstLastPara="1" rIns="91425" wrap="square" tIns="45700">
            <a:spAutoFit/>
          </a:bodyPr>
          <a:lstStyle/>
          <a:p>
            <a:pPr indent="-633413" lvl="0" marL="633413" marR="0" rtl="0" algn="just">
              <a:spcBef>
                <a:spcPts val="0"/>
              </a:spcBef>
              <a:spcAft>
                <a:spcPts val="0"/>
              </a:spcAft>
              <a:buClr>
                <a:schemeClr val="dk1"/>
              </a:buClr>
              <a:buSzPts val="2400"/>
              <a:buFont typeface="Noto Sans Symbols"/>
              <a:buChar char="▪"/>
            </a:pPr>
            <a:r>
              <a:rPr lang="en-US" sz="2400">
                <a:solidFill>
                  <a:schemeClr val="dk1"/>
                </a:solidFill>
                <a:latin typeface="Century Gothic"/>
                <a:ea typeface="Century Gothic"/>
                <a:cs typeface="Century Gothic"/>
                <a:sym typeface="Century Gothic"/>
              </a:rPr>
              <a:t>But won't we often want multiple generic containers?</a:t>
            </a:r>
            <a:endParaRPr/>
          </a:p>
          <a:p>
            <a:pPr indent="-633413" lvl="0" marL="633413" marR="0" rtl="0" algn="just">
              <a:spcBef>
                <a:spcPts val="1800"/>
              </a:spcBef>
              <a:spcAft>
                <a:spcPts val="0"/>
              </a:spcAft>
              <a:buClr>
                <a:schemeClr val="dk1"/>
              </a:buClr>
              <a:buSzPts val="2400"/>
              <a:buFont typeface="Noto Sans Symbols"/>
              <a:buChar char="▪"/>
            </a:pPr>
            <a:r>
              <a:rPr lang="en-US" sz="2400">
                <a:solidFill>
                  <a:schemeClr val="dk1"/>
                </a:solidFill>
                <a:latin typeface="Century Gothic"/>
                <a:ea typeface="Century Gothic"/>
                <a:cs typeface="Century Gothic"/>
                <a:sym typeface="Century Gothic"/>
              </a:rPr>
              <a:t>How do we distinguish two generic containers?</a:t>
            </a:r>
            <a:endParaRPr/>
          </a:p>
          <a:p>
            <a:pPr indent="-633413" lvl="0" marL="633413" marR="0" rtl="0" algn="just">
              <a:spcBef>
                <a:spcPts val="1800"/>
              </a:spcBef>
              <a:spcAft>
                <a:spcPts val="0"/>
              </a:spcAft>
              <a:buClr>
                <a:schemeClr val="dk1"/>
              </a:buClr>
              <a:buSzPts val="2400"/>
              <a:buFont typeface="Noto Sans Symbols"/>
              <a:buChar char="▪"/>
            </a:pPr>
            <a:r>
              <a:rPr lang="en-US" sz="2400">
                <a:solidFill>
                  <a:schemeClr val="dk1"/>
                </a:solidFill>
                <a:latin typeface="Century Gothic"/>
                <a:ea typeface="Century Gothic"/>
                <a:cs typeface="Century Gothic"/>
                <a:sym typeface="Century Gothic"/>
              </a:rPr>
              <a:t>In other words, how do we select a subset of elements instead of all elements on the page?</a:t>
            </a:r>
            <a:endParaRPr sz="2400" cap="none">
              <a:solidFill>
                <a:schemeClr val="dk1"/>
              </a:solidFill>
              <a:latin typeface="Century Gothic"/>
              <a:ea typeface="Century Gothic"/>
              <a:cs typeface="Century Gothic"/>
              <a:sym typeface="Century Gothic"/>
            </a:endParaRPr>
          </a:p>
        </p:txBody>
      </p:sp>
      <p:sp>
        <p:nvSpPr>
          <p:cNvPr id="173" name="Google Shape;173;p12"/>
          <p:cNvSpPr/>
          <p:nvPr/>
        </p:nvSpPr>
        <p:spPr>
          <a:xfrm>
            <a:off x="602565" y="4772308"/>
            <a:ext cx="10986867"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3200">
                <a:solidFill>
                  <a:schemeClr val="dk1"/>
                </a:solidFill>
                <a:latin typeface="Century Gothic"/>
                <a:ea typeface="Century Gothic"/>
                <a:cs typeface="Century Gothic"/>
                <a:sym typeface="Century Gothic"/>
              </a:rPr>
              <a:t>Classes and Ids</a:t>
            </a:r>
            <a:endParaRPr sz="1800" cap="none">
              <a:solidFill>
                <a:schemeClr val="dk1"/>
              </a:solidFill>
              <a:latin typeface="Century Gothic"/>
              <a:ea typeface="Century Gothic"/>
              <a:cs typeface="Century Gothic"/>
              <a:sym typeface="Century Gothic"/>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3"/>
                                        </p:tgtEl>
                                        <p:attrNameLst>
                                          <p:attrName>style.visibility</p:attrName>
                                        </p:attrNameLst>
                                      </p:cBhvr>
                                      <p:to>
                                        <p:strVal val="visible"/>
                                      </p:to>
                                    </p:set>
                                    <p:animEffect filter="fade" transition="in">
                                      <p:cBhvr>
                                        <p:cTn dur="500"/>
                                        <p:tgtEl>
                                          <p:spTgt spid="17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13"/>
          <p:cNvSpPr/>
          <p:nvPr/>
        </p:nvSpPr>
        <p:spPr>
          <a:xfrm>
            <a:off x="602566" y="391138"/>
            <a:ext cx="10986867" cy="76944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4400">
                <a:solidFill>
                  <a:schemeClr val="dk1"/>
                </a:solidFill>
                <a:latin typeface="Century Gothic"/>
                <a:ea typeface="Century Gothic"/>
                <a:cs typeface="Century Gothic"/>
                <a:sym typeface="Century Gothic"/>
              </a:rPr>
              <a:t>Class and Id</a:t>
            </a:r>
            <a:endParaRPr sz="2800" cap="none">
              <a:solidFill>
                <a:schemeClr val="dk1"/>
              </a:solidFill>
              <a:latin typeface="Century Gothic"/>
              <a:ea typeface="Century Gothic"/>
              <a:cs typeface="Century Gothic"/>
              <a:sym typeface="Century Gothic"/>
            </a:endParaRPr>
          </a:p>
        </p:txBody>
      </p:sp>
      <p:sp>
        <p:nvSpPr>
          <p:cNvPr id="179" name="Google Shape;179;p13"/>
          <p:cNvSpPr/>
          <p:nvPr/>
        </p:nvSpPr>
        <p:spPr>
          <a:xfrm>
            <a:off x="1472452" y="1950781"/>
            <a:ext cx="9247095" cy="3739485"/>
          </a:xfrm>
          <a:prstGeom prst="rect">
            <a:avLst/>
          </a:prstGeom>
          <a:noFill/>
          <a:ln>
            <a:noFill/>
          </a:ln>
        </p:spPr>
        <p:txBody>
          <a:bodyPr anchorCtr="0" anchor="t" bIns="45700" lIns="91425" spcFirstLastPara="1" rIns="91425" wrap="square" tIns="45700">
            <a:spAutoFit/>
          </a:bodyPr>
          <a:lstStyle/>
          <a:p>
            <a:pPr indent="-633413" lvl="0" marL="633413" marR="0" rtl="0" algn="just">
              <a:spcBef>
                <a:spcPts val="0"/>
              </a:spcBef>
              <a:spcAft>
                <a:spcPts val="0"/>
              </a:spcAft>
              <a:buClr>
                <a:schemeClr val="dk1"/>
              </a:buClr>
              <a:buSzPts val="2400"/>
              <a:buFont typeface="Noto Sans Symbols"/>
              <a:buChar char="▪"/>
            </a:pPr>
            <a:r>
              <a:rPr lang="en-US" sz="2400">
                <a:solidFill>
                  <a:schemeClr val="dk1"/>
                </a:solidFill>
                <a:latin typeface="Century Gothic"/>
                <a:ea typeface="Century Gothic"/>
                <a:cs typeface="Century Gothic"/>
                <a:sym typeface="Century Gothic"/>
              </a:rPr>
              <a:t>class and id are special HTML attributes that can be used on any HTML element</a:t>
            </a:r>
            <a:endParaRPr/>
          </a:p>
          <a:p>
            <a:pPr indent="-633413" lvl="1" marL="1090613" marR="0" rtl="0" algn="just">
              <a:spcBef>
                <a:spcPts val="1800"/>
              </a:spcBef>
              <a:spcAft>
                <a:spcPts val="0"/>
              </a:spcAft>
              <a:buClr>
                <a:schemeClr val="dk1"/>
              </a:buClr>
              <a:buSzPts val="2400"/>
              <a:buFont typeface="Noto Sans Symbols"/>
              <a:buChar char="▪"/>
            </a:pPr>
            <a:r>
              <a:rPr b="1" i="0" lang="en-US" sz="2400" u="none" cap="none" strike="noStrike">
                <a:solidFill>
                  <a:schemeClr val="dk1"/>
                </a:solidFill>
                <a:latin typeface="Century Gothic"/>
                <a:ea typeface="Century Gothic"/>
                <a:cs typeface="Century Gothic"/>
                <a:sym typeface="Century Gothic"/>
              </a:rPr>
              <a:t>class:</a:t>
            </a:r>
            <a:r>
              <a:rPr b="0" i="0" lang="en-US" sz="2400" u="none" cap="none" strike="noStrike">
                <a:solidFill>
                  <a:schemeClr val="dk1"/>
                </a:solidFill>
                <a:latin typeface="Century Gothic"/>
                <a:ea typeface="Century Gothic"/>
                <a:cs typeface="Century Gothic"/>
                <a:sym typeface="Century Gothic"/>
              </a:rPr>
              <a:t> Used on 1 or more elements; identifies a </a:t>
            </a:r>
            <a:r>
              <a:rPr b="1" i="0" lang="en-US" sz="2400" u="none" cap="none" strike="noStrike">
                <a:solidFill>
                  <a:srgbClr val="0070C0"/>
                </a:solidFill>
                <a:latin typeface="Century Gothic"/>
                <a:ea typeface="Century Gothic"/>
                <a:cs typeface="Century Gothic"/>
                <a:sym typeface="Century Gothic"/>
              </a:rPr>
              <a:t>collection</a:t>
            </a:r>
            <a:r>
              <a:rPr b="0" i="0" lang="en-US" sz="2400" u="none" cap="none" strike="noStrike">
                <a:solidFill>
                  <a:srgbClr val="0070C0"/>
                </a:solidFill>
                <a:latin typeface="Century Gothic"/>
                <a:ea typeface="Century Gothic"/>
                <a:cs typeface="Century Gothic"/>
                <a:sym typeface="Century Gothic"/>
              </a:rPr>
              <a:t> </a:t>
            </a:r>
            <a:r>
              <a:rPr b="0" i="0" lang="en-US" sz="2400" u="none" cap="none" strike="noStrike">
                <a:solidFill>
                  <a:schemeClr val="dk1"/>
                </a:solidFill>
                <a:latin typeface="Century Gothic"/>
                <a:ea typeface="Century Gothic"/>
                <a:cs typeface="Century Gothic"/>
                <a:sym typeface="Century Gothic"/>
              </a:rPr>
              <a:t>of elements</a:t>
            </a:r>
            <a:endParaRPr/>
          </a:p>
          <a:p>
            <a:pPr indent="-633413" lvl="1" marL="1090613" marR="0" rtl="0" algn="just">
              <a:spcBef>
                <a:spcPts val="1800"/>
              </a:spcBef>
              <a:spcAft>
                <a:spcPts val="0"/>
              </a:spcAft>
              <a:buClr>
                <a:schemeClr val="dk1"/>
              </a:buClr>
              <a:buSzPts val="2400"/>
              <a:buFont typeface="Noto Sans Symbols"/>
              <a:buChar char="▪"/>
            </a:pPr>
            <a:r>
              <a:rPr b="1" i="0" lang="en-US" sz="2400" u="none" cap="none" strike="noStrike">
                <a:solidFill>
                  <a:schemeClr val="dk1"/>
                </a:solidFill>
                <a:latin typeface="Century Gothic"/>
                <a:ea typeface="Century Gothic"/>
                <a:cs typeface="Century Gothic"/>
                <a:sym typeface="Century Gothic"/>
              </a:rPr>
              <a:t>id: </a:t>
            </a:r>
            <a:r>
              <a:rPr b="0" i="0" lang="en-US" sz="2400" u="none" cap="none" strike="noStrike">
                <a:solidFill>
                  <a:schemeClr val="dk1"/>
                </a:solidFill>
                <a:latin typeface="Century Gothic"/>
                <a:ea typeface="Century Gothic"/>
                <a:cs typeface="Century Gothic"/>
                <a:sym typeface="Century Gothic"/>
              </a:rPr>
              <a:t>Used on exactly 1 element per page; identifies </a:t>
            </a:r>
            <a:r>
              <a:rPr b="1" i="0" lang="en-US" sz="2400" u="none" cap="none" strike="noStrike">
                <a:solidFill>
                  <a:srgbClr val="0070C0"/>
                </a:solidFill>
                <a:latin typeface="Century Gothic"/>
                <a:ea typeface="Century Gothic"/>
                <a:cs typeface="Century Gothic"/>
                <a:sym typeface="Century Gothic"/>
              </a:rPr>
              <a:t>one unique </a:t>
            </a:r>
            <a:r>
              <a:rPr b="0" i="0" lang="en-US" sz="2400" u="none" cap="none" strike="noStrike">
                <a:solidFill>
                  <a:schemeClr val="dk1"/>
                </a:solidFill>
                <a:latin typeface="Century Gothic"/>
                <a:ea typeface="Century Gothic"/>
                <a:cs typeface="Century Gothic"/>
                <a:sym typeface="Century Gothic"/>
              </a:rPr>
              <a:t>element</a:t>
            </a:r>
            <a:endParaRPr/>
          </a:p>
          <a:p>
            <a:pPr indent="-633413" lvl="0" marL="633413" marR="0" rtl="0" algn="just">
              <a:spcBef>
                <a:spcPts val="1800"/>
              </a:spcBef>
              <a:spcAft>
                <a:spcPts val="0"/>
              </a:spcAft>
              <a:buClr>
                <a:schemeClr val="dk1"/>
              </a:buClr>
              <a:buSzPts val="2400"/>
              <a:buFont typeface="Noto Sans Symbols"/>
              <a:buChar char="▪"/>
            </a:pPr>
            <a:r>
              <a:rPr lang="en-US" sz="2400">
                <a:solidFill>
                  <a:schemeClr val="dk1"/>
                </a:solidFill>
                <a:latin typeface="Century Gothic"/>
                <a:ea typeface="Century Gothic"/>
                <a:cs typeface="Century Gothic"/>
                <a:sym typeface="Century Gothic"/>
              </a:rPr>
              <a:t>Can apply multiple classes by space-separating them: </a:t>
            </a:r>
            <a:r>
              <a:rPr lang="en-US" sz="2400">
                <a:solidFill>
                  <a:srgbClr val="FF0000"/>
                </a:solidFill>
                <a:latin typeface="Century Gothic"/>
                <a:ea typeface="Century Gothic"/>
                <a:cs typeface="Century Gothic"/>
                <a:sym typeface="Century Gothic"/>
              </a:rPr>
              <a:t>&lt;span </a:t>
            </a:r>
            <a:r>
              <a:rPr b="1" lang="en-US" sz="2400">
                <a:solidFill>
                  <a:srgbClr val="FF0000"/>
                </a:solidFill>
                <a:latin typeface="Century Gothic"/>
                <a:ea typeface="Century Gothic"/>
                <a:cs typeface="Century Gothic"/>
                <a:sym typeface="Century Gothic"/>
              </a:rPr>
              <a:t>class="hw new"&gt;</a:t>
            </a:r>
            <a:r>
              <a:rPr lang="en-US" sz="2400">
                <a:solidFill>
                  <a:srgbClr val="FF0000"/>
                </a:solidFill>
                <a:latin typeface="Century Gothic"/>
                <a:ea typeface="Century Gothic"/>
                <a:cs typeface="Century Gothic"/>
                <a:sym typeface="Century Gothic"/>
              </a:rPr>
              <a:t>HW1&lt;/span&gt;</a:t>
            </a:r>
            <a:endParaRPr sz="2400" cap="none">
              <a:solidFill>
                <a:srgbClr val="FF0000"/>
              </a:solidFill>
              <a:latin typeface="Century Gothic"/>
              <a:ea typeface="Century Gothic"/>
              <a:cs typeface="Century Gothic"/>
              <a:sym typeface="Century Gothic"/>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14"/>
          <p:cNvSpPr/>
          <p:nvPr/>
        </p:nvSpPr>
        <p:spPr>
          <a:xfrm>
            <a:off x="602566" y="391138"/>
            <a:ext cx="10986867" cy="76944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4400">
                <a:solidFill>
                  <a:schemeClr val="dk1"/>
                </a:solidFill>
                <a:latin typeface="Century Gothic"/>
                <a:ea typeface="Century Gothic"/>
                <a:cs typeface="Century Gothic"/>
                <a:sym typeface="Century Gothic"/>
              </a:rPr>
              <a:t>Class and Id</a:t>
            </a:r>
            <a:endParaRPr sz="2800" cap="none">
              <a:solidFill>
                <a:schemeClr val="dk1"/>
              </a:solidFill>
              <a:latin typeface="Century Gothic"/>
              <a:ea typeface="Century Gothic"/>
              <a:cs typeface="Century Gothic"/>
              <a:sym typeface="Century Gothic"/>
            </a:endParaRPr>
          </a:p>
        </p:txBody>
      </p:sp>
      <p:sp>
        <p:nvSpPr>
          <p:cNvPr id="185" name="Google Shape;185;p14"/>
          <p:cNvSpPr/>
          <p:nvPr/>
        </p:nvSpPr>
        <p:spPr>
          <a:xfrm>
            <a:off x="1472452" y="1500615"/>
            <a:ext cx="9247095" cy="461665"/>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n-US" sz="2400">
                <a:solidFill>
                  <a:schemeClr val="dk1"/>
                </a:solidFill>
                <a:latin typeface="Century Gothic"/>
                <a:ea typeface="Century Gothic"/>
                <a:cs typeface="Century Gothic"/>
                <a:sym typeface="Century Gothic"/>
              </a:rPr>
              <a:t>There are 3 basic types of CSS selectors:</a:t>
            </a:r>
            <a:endParaRPr sz="2400" cap="none">
              <a:solidFill>
                <a:srgbClr val="FF0000"/>
              </a:solidFill>
              <a:latin typeface="Century Gothic"/>
              <a:ea typeface="Century Gothic"/>
              <a:cs typeface="Century Gothic"/>
              <a:sym typeface="Century Gothic"/>
            </a:endParaRPr>
          </a:p>
        </p:txBody>
      </p:sp>
      <p:graphicFrame>
        <p:nvGraphicFramePr>
          <p:cNvPr id="186" name="Google Shape;186;p14"/>
          <p:cNvGraphicFramePr/>
          <p:nvPr/>
        </p:nvGraphicFramePr>
        <p:xfrm>
          <a:off x="2031999" y="2675076"/>
          <a:ext cx="3000000" cy="3000000"/>
        </p:xfrm>
        <a:graphic>
          <a:graphicData uri="http://schemas.openxmlformats.org/drawingml/2006/table">
            <a:tbl>
              <a:tblPr bandRow="1" firstRow="1">
                <a:noFill/>
                <a:tableStyleId>{5B9AFD74-DBAF-4B07-B8BD-4D979AFEE684}</a:tableStyleId>
              </a:tblPr>
              <a:tblGrid>
                <a:gridCol w="2793225"/>
                <a:gridCol w="1139475"/>
                <a:gridCol w="4195300"/>
              </a:tblGrid>
              <a:tr h="370850">
                <a:tc>
                  <a:txBody>
                    <a:bodyPr/>
                    <a:lstStyle/>
                    <a:p>
                      <a:pPr indent="0" lvl="0" marL="0" marR="0" rtl="0" algn="l">
                        <a:spcBef>
                          <a:spcPts val="0"/>
                        </a:spcBef>
                        <a:spcAft>
                          <a:spcPts val="0"/>
                        </a:spcAft>
                        <a:buNone/>
                      </a:pPr>
                      <a:r>
                        <a:rPr lang="en-US" sz="2400" u="none" cap="none" strike="noStrike">
                          <a:latin typeface="Century Gothic"/>
                          <a:ea typeface="Century Gothic"/>
                          <a:cs typeface="Century Gothic"/>
                          <a:sym typeface="Century Gothic"/>
                        </a:rPr>
                        <a:t>Element selector</a:t>
                      </a:r>
                      <a:endParaRPr/>
                    </a:p>
                  </a:txBody>
                  <a:tcPr marT="137150" marB="137150" marR="137150" marL="137150"/>
                </a:tc>
                <a:tc>
                  <a:txBody>
                    <a:bodyPr/>
                    <a:lstStyle/>
                    <a:p>
                      <a:pPr indent="0" lvl="0" marL="0" marR="0" rtl="0" algn="l">
                        <a:spcBef>
                          <a:spcPts val="0"/>
                        </a:spcBef>
                        <a:spcAft>
                          <a:spcPts val="0"/>
                        </a:spcAft>
                        <a:buNone/>
                      </a:pPr>
                      <a:r>
                        <a:rPr lang="en-US" sz="2400">
                          <a:latin typeface="Century Gothic"/>
                          <a:ea typeface="Century Gothic"/>
                          <a:cs typeface="Century Gothic"/>
                          <a:sym typeface="Century Gothic"/>
                        </a:rPr>
                        <a:t>p</a:t>
                      </a:r>
                      <a:endParaRPr/>
                    </a:p>
                  </a:txBody>
                  <a:tcPr marT="137150" marB="137150" marR="137150" marL="137150"/>
                </a:tc>
                <a:tc>
                  <a:txBody>
                    <a:bodyPr/>
                    <a:lstStyle/>
                    <a:p>
                      <a:pPr indent="0" lvl="0" marL="0" marR="0" rtl="0" algn="l">
                        <a:spcBef>
                          <a:spcPts val="0"/>
                        </a:spcBef>
                        <a:spcAft>
                          <a:spcPts val="0"/>
                        </a:spcAft>
                        <a:buNone/>
                      </a:pPr>
                      <a:r>
                        <a:rPr b="0" lang="en-US" sz="2400">
                          <a:latin typeface="Century Gothic"/>
                          <a:ea typeface="Century Gothic"/>
                          <a:cs typeface="Century Gothic"/>
                          <a:sym typeface="Century Gothic"/>
                        </a:rPr>
                        <a:t>All elements</a:t>
                      </a:r>
                      <a:endParaRPr/>
                    </a:p>
                  </a:txBody>
                  <a:tcPr marT="137150" marB="137150" marR="137150" marL="137150"/>
                </a:tc>
              </a:tr>
              <a:tr h="370850">
                <a:tc>
                  <a:txBody>
                    <a:bodyPr/>
                    <a:lstStyle/>
                    <a:p>
                      <a:pPr indent="0" lvl="0" marL="0" marR="0" rtl="0" algn="l">
                        <a:spcBef>
                          <a:spcPts val="0"/>
                        </a:spcBef>
                        <a:spcAft>
                          <a:spcPts val="0"/>
                        </a:spcAft>
                        <a:buNone/>
                      </a:pPr>
                      <a:r>
                        <a:rPr b="1" lang="en-US" sz="2400">
                          <a:latin typeface="Century Gothic"/>
                          <a:ea typeface="Century Gothic"/>
                          <a:cs typeface="Century Gothic"/>
                          <a:sym typeface="Century Gothic"/>
                        </a:rPr>
                        <a:t>ID selector</a:t>
                      </a:r>
                      <a:endParaRPr/>
                    </a:p>
                  </a:txBody>
                  <a:tcPr marT="137150" marB="137150" marR="137150" marL="137150"/>
                </a:tc>
                <a:tc>
                  <a:txBody>
                    <a:bodyPr/>
                    <a:lstStyle/>
                    <a:p>
                      <a:pPr indent="0" lvl="0" marL="0" marR="0" rtl="0" algn="l">
                        <a:spcBef>
                          <a:spcPts val="0"/>
                        </a:spcBef>
                        <a:spcAft>
                          <a:spcPts val="0"/>
                        </a:spcAft>
                        <a:buNone/>
                      </a:pPr>
                      <a:r>
                        <a:rPr b="1" lang="en-US" sz="2400">
                          <a:latin typeface="Century Gothic"/>
                          <a:ea typeface="Century Gothic"/>
                          <a:cs typeface="Century Gothic"/>
                          <a:sym typeface="Century Gothic"/>
                        </a:rPr>
                        <a:t>#abc</a:t>
                      </a:r>
                      <a:endParaRPr b="1" sz="2400">
                        <a:latin typeface="Century Gothic"/>
                        <a:ea typeface="Century Gothic"/>
                        <a:cs typeface="Century Gothic"/>
                        <a:sym typeface="Century Gothic"/>
                      </a:endParaRPr>
                    </a:p>
                  </a:txBody>
                  <a:tcPr marT="137150" marB="137150" marR="137150" marL="137150"/>
                </a:tc>
                <a:tc>
                  <a:txBody>
                    <a:bodyPr/>
                    <a:lstStyle/>
                    <a:p>
                      <a:pPr indent="0" lvl="0" marL="0" marR="0" rtl="0" algn="l">
                        <a:spcBef>
                          <a:spcPts val="0"/>
                        </a:spcBef>
                        <a:spcAft>
                          <a:spcPts val="0"/>
                        </a:spcAft>
                        <a:buNone/>
                      </a:pPr>
                      <a:r>
                        <a:rPr lang="en-US" sz="2400">
                          <a:latin typeface="Century Gothic"/>
                          <a:ea typeface="Century Gothic"/>
                          <a:cs typeface="Century Gothic"/>
                          <a:sym typeface="Century Gothic"/>
                        </a:rPr>
                        <a:t>element with </a:t>
                      </a:r>
                      <a:r>
                        <a:rPr b="1" lang="en-US" sz="2400">
                          <a:latin typeface="Century Gothic"/>
                          <a:ea typeface="Century Gothic"/>
                          <a:cs typeface="Century Gothic"/>
                          <a:sym typeface="Century Gothic"/>
                        </a:rPr>
                        <a:t>id="abc"</a:t>
                      </a:r>
                      <a:endParaRPr/>
                    </a:p>
                  </a:txBody>
                  <a:tcPr marT="137150" marB="137150" marR="137150" marL="137150"/>
                </a:tc>
              </a:tr>
              <a:tr h="370850">
                <a:tc>
                  <a:txBody>
                    <a:bodyPr/>
                    <a:lstStyle/>
                    <a:p>
                      <a:pPr indent="0" lvl="0" marL="0" marR="0" rtl="0" algn="l">
                        <a:spcBef>
                          <a:spcPts val="0"/>
                        </a:spcBef>
                        <a:spcAft>
                          <a:spcPts val="0"/>
                        </a:spcAft>
                        <a:buNone/>
                      </a:pPr>
                      <a:r>
                        <a:rPr b="1" lang="en-US" sz="2400">
                          <a:latin typeface="Century Gothic"/>
                          <a:ea typeface="Century Gothic"/>
                          <a:cs typeface="Century Gothic"/>
                          <a:sym typeface="Century Gothic"/>
                        </a:rPr>
                        <a:t>Class selector</a:t>
                      </a:r>
                      <a:endParaRPr/>
                    </a:p>
                  </a:txBody>
                  <a:tcPr marT="137150" marB="137150" marR="137150" marL="137150"/>
                </a:tc>
                <a:tc>
                  <a:txBody>
                    <a:bodyPr/>
                    <a:lstStyle/>
                    <a:p>
                      <a:pPr indent="0" lvl="0" marL="0" marR="0" rtl="0" algn="l">
                        <a:spcBef>
                          <a:spcPts val="0"/>
                        </a:spcBef>
                        <a:spcAft>
                          <a:spcPts val="0"/>
                        </a:spcAft>
                        <a:buNone/>
                      </a:pPr>
                      <a:r>
                        <a:rPr b="1" lang="en-US" sz="2400">
                          <a:latin typeface="Century Gothic"/>
                          <a:ea typeface="Century Gothic"/>
                          <a:cs typeface="Century Gothic"/>
                          <a:sym typeface="Century Gothic"/>
                        </a:rPr>
                        <a:t>.bcd</a:t>
                      </a:r>
                      <a:endParaRPr b="1" sz="2400">
                        <a:latin typeface="Century Gothic"/>
                        <a:ea typeface="Century Gothic"/>
                        <a:cs typeface="Century Gothic"/>
                        <a:sym typeface="Century Gothic"/>
                      </a:endParaRPr>
                    </a:p>
                  </a:txBody>
                  <a:tcPr marT="137150" marB="137150" marR="137150" marL="137150"/>
                </a:tc>
                <a:tc>
                  <a:txBody>
                    <a:bodyPr/>
                    <a:lstStyle/>
                    <a:p>
                      <a:pPr indent="0" lvl="0" marL="0" marR="0" rtl="0" algn="l">
                        <a:spcBef>
                          <a:spcPts val="0"/>
                        </a:spcBef>
                        <a:spcAft>
                          <a:spcPts val="0"/>
                        </a:spcAft>
                        <a:buNone/>
                      </a:pPr>
                      <a:r>
                        <a:rPr lang="en-US" sz="2400">
                          <a:latin typeface="Century Gothic"/>
                          <a:ea typeface="Century Gothic"/>
                          <a:cs typeface="Century Gothic"/>
                          <a:sym typeface="Century Gothic"/>
                        </a:rPr>
                        <a:t>elements with </a:t>
                      </a:r>
                      <a:r>
                        <a:rPr b="1" lang="en-US" sz="2400">
                          <a:latin typeface="Century Gothic"/>
                          <a:ea typeface="Century Gothic"/>
                          <a:cs typeface="Century Gothic"/>
                          <a:sym typeface="Century Gothic"/>
                        </a:rPr>
                        <a:t>class=“bcd" </a:t>
                      </a:r>
                      <a:endParaRPr/>
                    </a:p>
                  </a:txBody>
                  <a:tcPr marT="137150" marB="137150" marR="137150" marL="137150"/>
                </a:tc>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15"/>
          <p:cNvSpPr/>
          <p:nvPr/>
        </p:nvSpPr>
        <p:spPr>
          <a:xfrm>
            <a:off x="602566" y="0"/>
            <a:ext cx="10986867" cy="76944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4400">
                <a:solidFill>
                  <a:schemeClr val="dk1"/>
                </a:solidFill>
                <a:latin typeface="Century Gothic"/>
                <a:ea typeface="Century Gothic"/>
                <a:cs typeface="Century Gothic"/>
                <a:sym typeface="Century Gothic"/>
              </a:rPr>
              <a:t>Class and Id</a:t>
            </a:r>
            <a:endParaRPr sz="2800" cap="none">
              <a:solidFill>
                <a:schemeClr val="dk1"/>
              </a:solidFill>
              <a:latin typeface="Century Gothic"/>
              <a:ea typeface="Century Gothic"/>
              <a:cs typeface="Century Gothic"/>
              <a:sym typeface="Century Gothic"/>
            </a:endParaRPr>
          </a:p>
        </p:txBody>
      </p:sp>
      <p:sp>
        <p:nvSpPr>
          <p:cNvPr id="192" name="Google Shape;192;p15"/>
          <p:cNvSpPr/>
          <p:nvPr/>
        </p:nvSpPr>
        <p:spPr>
          <a:xfrm>
            <a:off x="1981200" y="902733"/>
            <a:ext cx="8229600" cy="2286000"/>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just">
              <a:spcBef>
                <a:spcPts val="0"/>
              </a:spcBef>
              <a:spcAft>
                <a:spcPts val="0"/>
              </a:spcAft>
              <a:buNone/>
            </a:pPr>
            <a:r>
              <a:rPr lang="en-US" sz="2400">
                <a:solidFill>
                  <a:schemeClr val="dk1"/>
                </a:solidFill>
                <a:latin typeface="Century Gothic"/>
                <a:ea typeface="Century Gothic"/>
                <a:cs typeface="Century Gothic"/>
                <a:sym typeface="Century Gothic"/>
              </a:rPr>
              <a:t>&lt;h1 id="title"&gt;Homework&lt;/h1&gt;</a:t>
            </a:r>
            <a:endParaRPr/>
          </a:p>
          <a:p>
            <a:pPr indent="0" lvl="0" marL="0" marR="0" rtl="0" algn="just">
              <a:spcBef>
                <a:spcPts val="1800"/>
              </a:spcBef>
              <a:spcAft>
                <a:spcPts val="0"/>
              </a:spcAft>
              <a:buNone/>
            </a:pPr>
            <a:r>
              <a:rPr lang="en-US" sz="2400">
                <a:solidFill>
                  <a:schemeClr val="dk1"/>
                </a:solidFill>
                <a:latin typeface="Century Gothic"/>
                <a:ea typeface="Century Gothic"/>
                <a:cs typeface="Century Gothic"/>
                <a:sym typeface="Century Gothic"/>
              </a:rPr>
              <a:t>&lt;em class="hw"&gt;HW0&lt;/em&gt; is due Friday.&lt;br/&gt;</a:t>
            </a:r>
            <a:endParaRPr/>
          </a:p>
          <a:p>
            <a:pPr indent="0" lvl="0" marL="0" marR="0" rtl="0" algn="just">
              <a:spcBef>
                <a:spcPts val="1800"/>
              </a:spcBef>
              <a:spcAft>
                <a:spcPts val="0"/>
              </a:spcAft>
              <a:buNone/>
            </a:pPr>
            <a:r>
              <a:rPr lang="en-US" sz="2400">
                <a:solidFill>
                  <a:schemeClr val="dk1"/>
                </a:solidFill>
                <a:latin typeface="Century Gothic"/>
                <a:ea typeface="Century Gothic"/>
                <a:cs typeface="Century Gothic"/>
                <a:sym typeface="Century Gothic"/>
              </a:rPr>
              <a:t>&lt;em class="hw"&gt;HW1&lt;/em&gt; goes out Monday.&lt;br/&gt;</a:t>
            </a:r>
            <a:endParaRPr/>
          </a:p>
          <a:p>
            <a:pPr indent="0" lvl="0" marL="0" marR="0" rtl="0" algn="just">
              <a:spcBef>
                <a:spcPts val="1800"/>
              </a:spcBef>
              <a:spcAft>
                <a:spcPts val="0"/>
              </a:spcAft>
              <a:buNone/>
            </a:pPr>
            <a:r>
              <a:rPr lang="en-US" sz="2400">
                <a:solidFill>
                  <a:schemeClr val="dk1"/>
                </a:solidFill>
                <a:latin typeface="Century Gothic"/>
                <a:ea typeface="Century Gothic"/>
                <a:cs typeface="Century Gothic"/>
                <a:sym typeface="Century Gothic"/>
              </a:rPr>
              <a:t>&lt;em&gt;All homework due at 11:59pm.&lt;/em&gt;</a:t>
            </a:r>
            <a:endParaRPr/>
          </a:p>
        </p:txBody>
      </p:sp>
      <p:sp>
        <p:nvSpPr>
          <p:cNvPr id="193" name="Google Shape;193;p15"/>
          <p:cNvSpPr/>
          <p:nvPr/>
        </p:nvSpPr>
        <p:spPr>
          <a:xfrm>
            <a:off x="1981200" y="3376832"/>
            <a:ext cx="3183989" cy="3462486"/>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just">
              <a:spcBef>
                <a:spcPts val="0"/>
              </a:spcBef>
              <a:spcAft>
                <a:spcPts val="0"/>
              </a:spcAft>
              <a:buNone/>
            </a:pPr>
            <a:r>
              <a:rPr lang="en-US" sz="2400">
                <a:solidFill>
                  <a:schemeClr val="dk1"/>
                </a:solidFill>
                <a:latin typeface="Century Gothic"/>
                <a:ea typeface="Century Gothic"/>
                <a:cs typeface="Century Gothic"/>
                <a:sym typeface="Century Gothic"/>
              </a:rPr>
              <a:t>.hw {</a:t>
            </a:r>
            <a:endParaRPr/>
          </a:p>
          <a:p>
            <a:pPr indent="0" lvl="0" marL="0" marR="0" rtl="0" algn="just">
              <a:spcBef>
                <a:spcPts val="1800"/>
              </a:spcBef>
              <a:spcAft>
                <a:spcPts val="0"/>
              </a:spcAft>
              <a:buNone/>
            </a:pPr>
            <a:r>
              <a:rPr lang="en-US" sz="2400">
                <a:solidFill>
                  <a:schemeClr val="dk1"/>
                </a:solidFill>
                <a:latin typeface="Century Gothic"/>
                <a:ea typeface="Century Gothic"/>
                <a:cs typeface="Century Gothic"/>
                <a:sym typeface="Century Gothic"/>
              </a:rPr>
              <a:t> color: hotpink;</a:t>
            </a:r>
            <a:endParaRPr/>
          </a:p>
          <a:p>
            <a:pPr indent="0" lvl="0" marL="0" marR="0" rtl="0" algn="just">
              <a:spcBef>
                <a:spcPts val="1800"/>
              </a:spcBef>
              <a:spcAft>
                <a:spcPts val="0"/>
              </a:spcAft>
              <a:buNone/>
            </a:pPr>
            <a:r>
              <a:rPr lang="en-US" sz="2400">
                <a:solidFill>
                  <a:schemeClr val="dk1"/>
                </a:solidFill>
                <a:latin typeface="Century Gothic"/>
                <a:ea typeface="Century Gothic"/>
                <a:cs typeface="Century Gothic"/>
                <a:sym typeface="Century Gothic"/>
              </a:rPr>
              <a:t>}</a:t>
            </a:r>
            <a:endParaRPr/>
          </a:p>
          <a:p>
            <a:pPr indent="0" lvl="0" marL="0" marR="0" rtl="0" algn="just">
              <a:spcBef>
                <a:spcPts val="1800"/>
              </a:spcBef>
              <a:spcAft>
                <a:spcPts val="0"/>
              </a:spcAft>
              <a:buNone/>
            </a:pPr>
            <a:r>
              <a:rPr lang="en-US" sz="2400">
                <a:solidFill>
                  <a:schemeClr val="dk1"/>
                </a:solidFill>
                <a:latin typeface="Century Gothic"/>
                <a:ea typeface="Century Gothic"/>
                <a:cs typeface="Century Gothic"/>
                <a:sym typeface="Century Gothic"/>
              </a:rPr>
              <a:t>#title {</a:t>
            </a:r>
            <a:endParaRPr/>
          </a:p>
          <a:p>
            <a:pPr indent="0" lvl="0" marL="0" marR="0" rtl="0" algn="just">
              <a:spcBef>
                <a:spcPts val="1800"/>
              </a:spcBef>
              <a:spcAft>
                <a:spcPts val="0"/>
              </a:spcAft>
              <a:buNone/>
            </a:pPr>
            <a:r>
              <a:rPr lang="en-US" sz="2400">
                <a:solidFill>
                  <a:schemeClr val="dk1"/>
                </a:solidFill>
                <a:latin typeface="Century Gothic"/>
                <a:ea typeface="Century Gothic"/>
                <a:cs typeface="Century Gothic"/>
                <a:sym typeface="Century Gothic"/>
              </a:rPr>
              <a:t> color: purple;</a:t>
            </a:r>
            <a:endParaRPr/>
          </a:p>
          <a:p>
            <a:pPr indent="0" lvl="0" marL="0" marR="0" rtl="0" algn="just">
              <a:spcBef>
                <a:spcPts val="1800"/>
              </a:spcBef>
              <a:spcAft>
                <a:spcPts val="0"/>
              </a:spcAft>
              <a:buNone/>
            </a:pPr>
            <a:r>
              <a:rPr lang="en-US" sz="2400">
                <a:solidFill>
                  <a:schemeClr val="dk1"/>
                </a:solidFill>
                <a:latin typeface="Century Gothic"/>
                <a:ea typeface="Century Gothic"/>
                <a:cs typeface="Century Gothic"/>
                <a:sym typeface="Century Gothic"/>
              </a:rPr>
              <a:t>}</a:t>
            </a:r>
            <a:endParaRPr/>
          </a:p>
        </p:txBody>
      </p:sp>
      <p:pic>
        <p:nvPicPr>
          <p:cNvPr id="194" name="Google Shape;194;p15"/>
          <p:cNvPicPr preferRelativeResize="0"/>
          <p:nvPr/>
        </p:nvPicPr>
        <p:blipFill rotWithShape="1">
          <a:blip r:embed="rId3">
            <a:alphaModFix/>
          </a:blip>
          <a:srcRect b="0" l="0" r="0" t="0"/>
          <a:stretch/>
        </p:blipFill>
        <p:spPr>
          <a:xfrm>
            <a:off x="5400675" y="3665037"/>
            <a:ext cx="4810125" cy="28860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16"/>
          <p:cNvSpPr/>
          <p:nvPr/>
        </p:nvSpPr>
        <p:spPr>
          <a:xfrm>
            <a:off x="602566" y="337625"/>
            <a:ext cx="10986867" cy="1138773"/>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4400">
                <a:solidFill>
                  <a:schemeClr val="dk1"/>
                </a:solidFill>
                <a:latin typeface="Century Gothic"/>
                <a:ea typeface="Century Gothic"/>
                <a:cs typeface="Century Gothic"/>
                <a:sym typeface="Century Gothic"/>
              </a:rPr>
              <a:t>Other Selectors</a:t>
            </a:r>
            <a:endParaRPr/>
          </a:p>
          <a:p>
            <a:pPr indent="0" lvl="0" marL="0" marR="0" rtl="0" algn="ctr">
              <a:spcBef>
                <a:spcPts val="0"/>
              </a:spcBef>
              <a:spcAft>
                <a:spcPts val="0"/>
              </a:spcAft>
              <a:buNone/>
            </a:pPr>
            <a:r>
              <a:rPr lang="en-US" sz="2400">
                <a:solidFill>
                  <a:schemeClr val="dk1"/>
                </a:solidFill>
                <a:latin typeface="Century Gothic"/>
                <a:ea typeface="Century Gothic"/>
                <a:cs typeface="Century Gothic"/>
                <a:sym typeface="Century Gothic"/>
              </a:rPr>
              <a:t>element.className</a:t>
            </a:r>
            <a:endParaRPr sz="2400" cap="none">
              <a:solidFill>
                <a:schemeClr val="dk1"/>
              </a:solidFill>
              <a:latin typeface="Century Gothic"/>
              <a:ea typeface="Century Gothic"/>
              <a:cs typeface="Century Gothic"/>
              <a:sym typeface="Century Gothic"/>
            </a:endParaRPr>
          </a:p>
        </p:txBody>
      </p:sp>
      <p:graphicFrame>
        <p:nvGraphicFramePr>
          <p:cNvPr id="200" name="Google Shape;200;p16"/>
          <p:cNvGraphicFramePr/>
          <p:nvPr/>
        </p:nvGraphicFramePr>
        <p:xfrm>
          <a:off x="602566" y="1816946"/>
          <a:ext cx="3000000" cy="3000000"/>
        </p:xfrm>
        <a:graphic>
          <a:graphicData uri="http://schemas.openxmlformats.org/drawingml/2006/table">
            <a:tbl>
              <a:tblPr bandRow="1" firstRow="1">
                <a:noFill/>
                <a:tableStyleId>{A2ABC895-670B-4EBA-B94F-DA08DF04234C}</a:tableStyleId>
              </a:tblPr>
              <a:tblGrid>
                <a:gridCol w="3521600"/>
                <a:gridCol w="2529850"/>
                <a:gridCol w="4513375"/>
              </a:tblGrid>
              <a:tr h="370850">
                <a:tc>
                  <a:txBody>
                    <a:bodyPr/>
                    <a:lstStyle/>
                    <a:p>
                      <a:pPr indent="0" lvl="0" marL="0" marR="0" rtl="0" algn="l">
                        <a:spcBef>
                          <a:spcPts val="0"/>
                        </a:spcBef>
                        <a:spcAft>
                          <a:spcPts val="0"/>
                        </a:spcAft>
                        <a:buNone/>
                      </a:pPr>
                      <a:r>
                        <a:rPr lang="en-US" sz="2000">
                          <a:latin typeface="Century Gothic"/>
                          <a:ea typeface="Century Gothic"/>
                          <a:cs typeface="Century Gothic"/>
                          <a:sym typeface="Century Gothic"/>
                        </a:rPr>
                        <a:t>Syntax</a:t>
                      </a:r>
                      <a:endParaRPr/>
                    </a:p>
                  </a:txBody>
                  <a:tcPr marT="45725" marB="45725" marR="91450" marL="91450"/>
                </a:tc>
                <a:tc>
                  <a:txBody>
                    <a:bodyPr/>
                    <a:lstStyle/>
                    <a:p>
                      <a:pPr indent="0" lvl="0" marL="0" marR="0" rtl="0" algn="l">
                        <a:spcBef>
                          <a:spcPts val="0"/>
                        </a:spcBef>
                        <a:spcAft>
                          <a:spcPts val="0"/>
                        </a:spcAft>
                        <a:buNone/>
                      </a:pPr>
                      <a:r>
                        <a:rPr lang="en-US" sz="2000">
                          <a:latin typeface="Century Gothic"/>
                          <a:ea typeface="Century Gothic"/>
                          <a:cs typeface="Century Gothic"/>
                          <a:sym typeface="Century Gothic"/>
                        </a:rPr>
                        <a:t>Example</a:t>
                      </a:r>
                      <a:endParaRPr/>
                    </a:p>
                  </a:txBody>
                  <a:tcPr marT="45725" marB="45725" marR="91450" marL="91450"/>
                </a:tc>
                <a:tc>
                  <a:txBody>
                    <a:bodyPr/>
                    <a:lstStyle/>
                    <a:p>
                      <a:pPr indent="0" lvl="0" marL="0" marR="0" rtl="0" algn="l">
                        <a:spcBef>
                          <a:spcPts val="0"/>
                        </a:spcBef>
                        <a:spcAft>
                          <a:spcPts val="0"/>
                        </a:spcAft>
                        <a:buNone/>
                      </a:pPr>
                      <a:r>
                        <a:rPr lang="en-US" sz="2000">
                          <a:latin typeface="Century Gothic"/>
                          <a:ea typeface="Century Gothic"/>
                          <a:cs typeface="Century Gothic"/>
                          <a:sym typeface="Century Gothic"/>
                        </a:rPr>
                        <a:t>Example Described</a:t>
                      </a:r>
                      <a:endParaRPr/>
                    </a:p>
                  </a:txBody>
                  <a:tcPr marT="45725" marB="45725" marR="91450" marL="91450"/>
                </a:tc>
              </a:tr>
              <a:tr h="370850">
                <a:tc>
                  <a:txBody>
                    <a:bodyPr/>
                    <a:lstStyle/>
                    <a:p>
                      <a:pPr indent="0" lvl="0" marL="0" marR="0" rtl="0" algn="l">
                        <a:spcBef>
                          <a:spcPts val="0"/>
                        </a:spcBef>
                        <a:spcAft>
                          <a:spcPts val="0"/>
                        </a:spcAft>
                        <a:buNone/>
                      </a:pPr>
                      <a:r>
                        <a:rPr i="1" lang="en-US" sz="2000">
                          <a:latin typeface="Century Gothic"/>
                          <a:ea typeface="Century Gothic"/>
                          <a:cs typeface="Century Gothic"/>
                          <a:sym typeface="Century Gothic"/>
                        </a:rPr>
                        <a:t>element.classname</a:t>
                      </a:r>
                      <a:endParaRPr i="1" sz="2000">
                        <a:latin typeface="Century Gothic"/>
                        <a:ea typeface="Century Gothic"/>
                        <a:cs typeface="Century Gothic"/>
                        <a:sym typeface="Century Gothic"/>
                      </a:endParaRPr>
                    </a:p>
                  </a:txBody>
                  <a:tcPr marT="45725" marB="45725" marR="91450" marL="91450"/>
                </a:tc>
                <a:tc>
                  <a:txBody>
                    <a:bodyPr/>
                    <a:lstStyle/>
                    <a:p>
                      <a:pPr indent="0" lvl="0" marL="0" marR="0" rtl="0" algn="l">
                        <a:spcBef>
                          <a:spcPts val="0"/>
                        </a:spcBef>
                        <a:spcAft>
                          <a:spcPts val="0"/>
                        </a:spcAft>
                        <a:buNone/>
                      </a:pPr>
                      <a:r>
                        <a:rPr b="1" lang="en-US" sz="2000">
                          <a:latin typeface="Century Gothic"/>
                          <a:ea typeface="Century Gothic"/>
                          <a:cs typeface="Century Gothic"/>
                          <a:sym typeface="Century Gothic"/>
                        </a:rPr>
                        <a:t>p.abc</a:t>
                      </a:r>
                      <a:endParaRPr b="1" sz="2000">
                        <a:latin typeface="Century Gothic"/>
                        <a:ea typeface="Century Gothic"/>
                        <a:cs typeface="Century Gothic"/>
                        <a:sym typeface="Century Gothic"/>
                      </a:endParaRPr>
                    </a:p>
                  </a:txBody>
                  <a:tcPr marT="45725" marB="45725" marR="91450" marL="91450"/>
                </a:tc>
                <a:tc>
                  <a:txBody>
                    <a:bodyPr/>
                    <a:lstStyle/>
                    <a:p>
                      <a:pPr indent="0" lvl="0" marL="0" marR="0" rtl="0" algn="l">
                        <a:spcBef>
                          <a:spcPts val="0"/>
                        </a:spcBef>
                        <a:spcAft>
                          <a:spcPts val="0"/>
                        </a:spcAft>
                        <a:buNone/>
                      </a:pPr>
                      <a:r>
                        <a:rPr b="1" lang="en-US" sz="2000">
                          <a:latin typeface="Century Gothic"/>
                          <a:ea typeface="Century Gothic"/>
                          <a:cs typeface="Century Gothic"/>
                          <a:sym typeface="Century Gothic"/>
                        </a:rPr>
                        <a:t>&lt;p&gt; </a:t>
                      </a:r>
                      <a:r>
                        <a:rPr lang="en-US" sz="2000">
                          <a:latin typeface="Century Gothic"/>
                          <a:ea typeface="Century Gothic"/>
                          <a:cs typeface="Century Gothic"/>
                          <a:sym typeface="Century Gothic"/>
                        </a:rPr>
                        <a:t>elements with abc class</a:t>
                      </a:r>
                      <a:endParaRPr/>
                    </a:p>
                  </a:txBody>
                  <a:tcPr marT="45725" marB="45725" marR="91450" marL="91450"/>
                </a:tc>
              </a:tr>
            </a:tbl>
          </a:graphicData>
        </a:graphic>
      </p:graphicFrame>
      <p:pic>
        <p:nvPicPr>
          <p:cNvPr id="201" name="Google Shape;201;p16"/>
          <p:cNvPicPr preferRelativeResize="0"/>
          <p:nvPr/>
        </p:nvPicPr>
        <p:blipFill rotWithShape="1">
          <a:blip r:embed="rId3">
            <a:alphaModFix/>
          </a:blip>
          <a:srcRect b="0" l="0" r="0" t="0"/>
          <a:stretch/>
        </p:blipFill>
        <p:spPr>
          <a:xfrm>
            <a:off x="2109787" y="2874499"/>
            <a:ext cx="7972425" cy="38100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17"/>
          <p:cNvSpPr/>
          <p:nvPr/>
        </p:nvSpPr>
        <p:spPr>
          <a:xfrm>
            <a:off x="602565" y="126610"/>
            <a:ext cx="10986867" cy="1138773"/>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4400">
                <a:solidFill>
                  <a:schemeClr val="dk1"/>
                </a:solidFill>
                <a:latin typeface="Century Gothic"/>
                <a:ea typeface="Century Gothic"/>
                <a:cs typeface="Century Gothic"/>
                <a:sym typeface="Century Gothic"/>
              </a:rPr>
              <a:t>Other Selectors</a:t>
            </a:r>
            <a:endParaRPr/>
          </a:p>
          <a:p>
            <a:pPr indent="0" lvl="0" marL="0" marR="0" rtl="0" algn="ctr">
              <a:spcBef>
                <a:spcPts val="0"/>
              </a:spcBef>
              <a:spcAft>
                <a:spcPts val="0"/>
              </a:spcAft>
              <a:buNone/>
            </a:pPr>
            <a:r>
              <a:rPr lang="en-US" sz="2400">
                <a:solidFill>
                  <a:schemeClr val="dk1"/>
                </a:solidFill>
                <a:latin typeface="Century Gothic"/>
                <a:ea typeface="Century Gothic"/>
                <a:cs typeface="Century Gothic"/>
                <a:sym typeface="Century Gothic"/>
              </a:rPr>
              <a:t>Descendent Selector</a:t>
            </a:r>
            <a:endParaRPr sz="2400" cap="none">
              <a:solidFill>
                <a:schemeClr val="dk1"/>
              </a:solidFill>
              <a:latin typeface="Century Gothic"/>
              <a:ea typeface="Century Gothic"/>
              <a:cs typeface="Century Gothic"/>
              <a:sym typeface="Century Gothic"/>
            </a:endParaRPr>
          </a:p>
        </p:txBody>
      </p:sp>
      <p:graphicFrame>
        <p:nvGraphicFramePr>
          <p:cNvPr id="207" name="Google Shape;207;p17"/>
          <p:cNvGraphicFramePr/>
          <p:nvPr/>
        </p:nvGraphicFramePr>
        <p:xfrm>
          <a:off x="602566" y="1476398"/>
          <a:ext cx="3000000" cy="3000000"/>
        </p:xfrm>
        <a:graphic>
          <a:graphicData uri="http://schemas.openxmlformats.org/drawingml/2006/table">
            <a:tbl>
              <a:tblPr bandRow="1" firstRow="1">
                <a:noFill/>
                <a:tableStyleId>{A2ABC895-670B-4EBA-B94F-DA08DF04234C}</a:tableStyleId>
              </a:tblPr>
              <a:tblGrid>
                <a:gridCol w="3521600"/>
                <a:gridCol w="2529850"/>
                <a:gridCol w="4513375"/>
              </a:tblGrid>
              <a:tr h="370850">
                <a:tc>
                  <a:txBody>
                    <a:bodyPr/>
                    <a:lstStyle/>
                    <a:p>
                      <a:pPr indent="0" lvl="0" marL="0" marR="0" rtl="0" algn="l">
                        <a:spcBef>
                          <a:spcPts val="0"/>
                        </a:spcBef>
                        <a:spcAft>
                          <a:spcPts val="0"/>
                        </a:spcAft>
                        <a:buNone/>
                      </a:pPr>
                      <a:r>
                        <a:rPr lang="en-US" sz="2000">
                          <a:latin typeface="Century Gothic"/>
                          <a:ea typeface="Century Gothic"/>
                          <a:cs typeface="Century Gothic"/>
                          <a:sym typeface="Century Gothic"/>
                        </a:rPr>
                        <a:t>Syntax</a:t>
                      </a:r>
                      <a:endParaRPr/>
                    </a:p>
                  </a:txBody>
                  <a:tcPr marT="45725" marB="45725" marR="91450" marL="91450"/>
                </a:tc>
                <a:tc>
                  <a:txBody>
                    <a:bodyPr/>
                    <a:lstStyle/>
                    <a:p>
                      <a:pPr indent="0" lvl="0" marL="0" marR="0" rtl="0" algn="l">
                        <a:spcBef>
                          <a:spcPts val="0"/>
                        </a:spcBef>
                        <a:spcAft>
                          <a:spcPts val="0"/>
                        </a:spcAft>
                        <a:buNone/>
                      </a:pPr>
                      <a:r>
                        <a:rPr lang="en-US" sz="2000">
                          <a:latin typeface="Century Gothic"/>
                          <a:ea typeface="Century Gothic"/>
                          <a:cs typeface="Century Gothic"/>
                          <a:sym typeface="Century Gothic"/>
                        </a:rPr>
                        <a:t>Example</a:t>
                      </a:r>
                      <a:endParaRPr/>
                    </a:p>
                  </a:txBody>
                  <a:tcPr marT="45725" marB="45725" marR="91450" marL="91450"/>
                </a:tc>
                <a:tc>
                  <a:txBody>
                    <a:bodyPr/>
                    <a:lstStyle/>
                    <a:p>
                      <a:pPr indent="0" lvl="0" marL="0" marR="0" rtl="0" algn="l">
                        <a:spcBef>
                          <a:spcPts val="0"/>
                        </a:spcBef>
                        <a:spcAft>
                          <a:spcPts val="0"/>
                        </a:spcAft>
                        <a:buNone/>
                      </a:pPr>
                      <a:r>
                        <a:rPr lang="en-US" sz="2000">
                          <a:latin typeface="Century Gothic"/>
                          <a:ea typeface="Century Gothic"/>
                          <a:cs typeface="Century Gothic"/>
                          <a:sym typeface="Century Gothic"/>
                        </a:rPr>
                        <a:t>Example Described</a:t>
                      </a:r>
                      <a:endParaRPr/>
                    </a:p>
                  </a:txBody>
                  <a:tcPr marT="45725" marB="45725" marR="91450" marL="91450"/>
                </a:tc>
              </a:tr>
              <a:tr h="370850">
                <a:tc rowSpan="2">
                  <a:txBody>
                    <a:bodyPr/>
                    <a:lstStyle/>
                    <a:p>
                      <a:pPr indent="0" lvl="0" marL="0" marR="0" rtl="0" algn="l">
                        <a:spcBef>
                          <a:spcPts val="0"/>
                        </a:spcBef>
                        <a:spcAft>
                          <a:spcPts val="0"/>
                        </a:spcAft>
                        <a:buNone/>
                      </a:pPr>
                      <a:r>
                        <a:rPr i="0" lang="en-US" sz="2000">
                          <a:latin typeface="Century Gothic"/>
                          <a:ea typeface="Century Gothic"/>
                          <a:cs typeface="Century Gothic"/>
                          <a:sym typeface="Century Gothic"/>
                        </a:rPr>
                        <a:t>selector selector</a:t>
                      </a:r>
                      <a:endParaRPr i="0" sz="2000">
                        <a:latin typeface="Century Gothic"/>
                        <a:ea typeface="Century Gothic"/>
                        <a:cs typeface="Century Gothic"/>
                        <a:sym typeface="Century Gothic"/>
                      </a:endParaRPr>
                    </a:p>
                    <a:p>
                      <a:pPr indent="0" lvl="0" marL="0" marR="0" rtl="0" algn="l">
                        <a:spcBef>
                          <a:spcPts val="0"/>
                        </a:spcBef>
                        <a:spcAft>
                          <a:spcPts val="0"/>
                        </a:spcAft>
                        <a:buNone/>
                      </a:pPr>
                      <a:r>
                        <a:t/>
                      </a:r>
                      <a:endParaRPr b="1" i="0" sz="1800">
                        <a:latin typeface="Century Gothic"/>
                        <a:ea typeface="Century Gothic"/>
                        <a:cs typeface="Century Gothic"/>
                        <a:sym typeface="Century Gothic"/>
                      </a:endParaRPr>
                    </a:p>
                    <a:p>
                      <a:pPr indent="0" lvl="0" marL="0" marR="0" rtl="0" algn="l">
                        <a:spcBef>
                          <a:spcPts val="0"/>
                        </a:spcBef>
                        <a:spcAft>
                          <a:spcPts val="0"/>
                        </a:spcAft>
                        <a:buNone/>
                      </a:pPr>
                      <a:r>
                        <a:rPr b="1" i="1" lang="en-US" sz="1800">
                          <a:latin typeface="Century Gothic"/>
                          <a:ea typeface="Century Gothic"/>
                          <a:cs typeface="Century Gothic"/>
                          <a:sym typeface="Century Gothic"/>
                        </a:rPr>
                        <a:t>Note:</a:t>
                      </a:r>
                      <a:r>
                        <a:rPr b="0" i="1" lang="en-US" sz="1800">
                          <a:latin typeface="Century Gothic"/>
                          <a:ea typeface="Century Gothic"/>
                          <a:cs typeface="Century Gothic"/>
                          <a:sym typeface="Century Gothic"/>
                        </a:rPr>
                        <a:t> The</a:t>
                      </a:r>
                      <a:r>
                        <a:rPr b="0" i="1" lang="en-US" sz="1800">
                          <a:latin typeface="Century Gothic"/>
                          <a:ea typeface="Century Gothic"/>
                          <a:cs typeface="Century Gothic"/>
                          <a:sym typeface="Century Gothic"/>
                        </a:rPr>
                        <a:t> </a:t>
                      </a:r>
                      <a:r>
                        <a:rPr b="0" i="1" lang="en-US" sz="1800">
                          <a:latin typeface="Century Gothic"/>
                          <a:ea typeface="Century Gothic"/>
                          <a:cs typeface="Century Gothic"/>
                          <a:sym typeface="Century Gothic"/>
                        </a:rPr>
                        <a:t>element does</a:t>
                      </a:r>
                      <a:endParaRPr/>
                    </a:p>
                    <a:p>
                      <a:pPr indent="0" lvl="0" marL="0" marR="0" rtl="0" algn="l">
                        <a:spcBef>
                          <a:spcPts val="0"/>
                        </a:spcBef>
                        <a:spcAft>
                          <a:spcPts val="0"/>
                        </a:spcAft>
                        <a:buNone/>
                      </a:pPr>
                      <a:r>
                        <a:rPr b="0" i="1" lang="en-US" sz="1800">
                          <a:latin typeface="Century Gothic"/>
                          <a:ea typeface="Century Gothic"/>
                          <a:cs typeface="Century Gothic"/>
                          <a:sym typeface="Century Gothic"/>
                        </a:rPr>
                        <a:t>not have to be a</a:t>
                      </a:r>
                      <a:r>
                        <a:rPr b="0" i="1" lang="en-US" sz="1800">
                          <a:latin typeface="Century Gothic"/>
                          <a:ea typeface="Century Gothic"/>
                          <a:cs typeface="Century Gothic"/>
                          <a:sym typeface="Century Gothic"/>
                        </a:rPr>
                        <a:t> </a:t>
                      </a:r>
                      <a:r>
                        <a:rPr b="0" i="1" lang="en-US" sz="1800">
                          <a:latin typeface="Century Gothic"/>
                          <a:ea typeface="Century Gothic"/>
                          <a:cs typeface="Century Gothic"/>
                          <a:sym typeface="Century Gothic"/>
                        </a:rPr>
                        <a:t>direct child. The</a:t>
                      </a:r>
                      <a:r>
                        <a:rPr b="0" i="1" lang="en-US" sz="1800">
                          <a:latin typeface="Century Gothic"/>
                          <a:ea typeface="Century Gothic"/>
                          <a:cs typeface="Century Gothic"/>
                          <a:sym typeface="Century Gothic"/>
                        </a:rPr>
                        <a:t> </a:t>
                      </a:r>
                      <a:r>
                        <a:rPr b="0" i="1" lang="en-US" sz="1800">
                          <a:latin typeface="Century Gothic"/>
                          <a:ea typeface="Century Gothic"/>
                          <a:cs typeface="Century Gothic"/>
                          <a:sym typeface="Century Gothic"/>
                        </a:rPr>
                        <a:t>descendent may</a:t>
                      </a:r>
                      <a:r>
                        <a:rPr b="0" i="1" lang="en-US" sz="1800">
                          <a:latin typeface="Century Gothic"/>
                          <a:ea typeface="Century Gothic"/>
                          <a:cs typeface="Century Gothic"/>
                          <a:sym typeface="Century Gothic"/>
                        </a:rPr>
                        <a:t> </a:t>
                      </a:r>
                      <a:r>
                        <a:rPr b="0" i="1" lang="en-US" sz="1800">
                          <a:latin typeface="Century Gothic"/>
                          <a:ea typeface="Century Gothic"/>
                          <a:cs typeface="Century Gothic"/>
                          <a:sym typeface="Century Gothic"/>
                        </a:rPr>
                        <a:t>be nested many</a:t>
                      </a:r>
                      <a:r>
                        <a:rPr b="0" i="1" lang="en-US" sz="1800">
                          <a:latin typeface="Century Gothic"/>
                          <a:ea typeface="Century Gothic"/>
                          <a:cs typeface="Century Gothic"/>
                          <a:sym typeface="Century Gothic"/>
                        </a:rPr>
                        <a:t> </a:t>
                      </a:r>
                      <a:r>
                        <a:rPr b="0" i="1" lang="en-US" sz="1800">
                          <a:latin typeface="Century Gothic"/>
                          <a:ea typeface="Century Gothic"/>
                          <a:cs typeface="Century Gothic"/>
                          <a:sym typeface="Century Gothic"/>
                        </a:rPr>
                        <a:t>layers in.</a:t>
                      </a:r>
                      <a:endParaRPr/>
                    </a:p>
                  </a:txBody>
                  <a:tcPr marT="45725" marB="45725" marR="91450" marL="91450" anchor="ctr"/>
                </a:tc>
                <a:tc>
                  <a:txBody>
                    <a:bodyPr/>
                    <a:lstStyle/>
                    <a:p>
                      <a:pPr indent="0" lvl="0" marL="0" marR="0" rtl="0" algn="l">
                        <a:spcBef>
                          <a:spcPts val="0"/>
                        </a:spcBef>
                        <a:spcAft>
                          <a:spcPts val="0"/>
                        </a:spcAft>
                        <a:buNone/>
                      </a:pPr>
                      <a:r>
                        <a:rPr b="1" lang="en-US" sz="2000">
                          <a:latin typeface="Century Gothic"/>
                          <a:ea typeface="Century Gothic"/>
                          <a:cs typeface="Century Gothic"/>
                          <a:sym typeface="Century Gothic"/>
                        </a:rPr>
                        <a:t>div strong</a:t>
                      </a:r>
                      <a:endParaRPr/>
                    </a:p>
                  </a:txBody>
                  <a:tcPr marT="45725" marB="45725" marR="91450" marL="91450"/>
                </a:tc>
                <a:tc>
                  <a:txBody>
                    <a:bodyPr/>
                    <a:lstStyle/>
                    <a:p>
                      <a:pPr indent="0" lvl="0" marL="0" marR="0" rtl="0" algn="l">
                        <a:spcBef>
                          <a:spcPts val="0"/>
                        </a:spcBef>
                        <a:spcAft>
                          <a:spcPts val="0"/>
                        </a:spcAft>
                        <a:buNone/>
                      </a:pPr>
                      <a:r>
                        <a:rPr b="1" lang="en-US" sz="2000">
                          <a:latin typeface="Century Gothic"/>
                          <a:ea typeface="Century Gothic"/>
                          <a:cs typeface="Century Gothic"/>
                          <a:sym typeface="Century Gothic"/>
                        </a:rPr>
                        <a:t>&lt;strong&gt; </a:t>
                      </a:r>
                      <a:r>
                        <a:rPr lang="en-US" sz="2000">
                          <a:latin typeface="Century Gothic"/>
                          <a:ea typeface="Century Gothic"/>
                          <a:cs typeface="Century Gothic"/>
                          <a:sym typeface="Century Gothic"/>
                        </a:rPr>
                        <a:t>elements that are</a:t>
                      </a:r>
                      <a:endParaRPr/>
                    </a:p>
                    <a:p>
                      <a:pPr indent="0" lvl="0" marL="0" marR="0" rtl="0" algn="l">
                        <a:spcBef>
                          <a:spcPts val="0"/>
                        </a:spcBef>
                        <a:spcAft>
                          <a:spcPts val="0"/>
                        </a:spcAft>
                        <a:buNone/>
                      </a:pPr>
                      <a:r>
                        <a:rPr lang="en-US" sz="2000">
                          <a:latin typeface="Century Gothic"/>
                          <a:ea typeface="Century Gothic"/>
                          <a:cs typeface="Century Gothic"/>
                          <a:sym typeface="Century Gothic"/>
                        </a:rPr>
                        <a:t>descendants of a </a:t>
                      </a:r>
                      <a:r>
                        <a:rPr b="1" lang="en-US" sz="2000">
                          <a:latin typeface="Century Gothic"/>
                          <a:ea typeface="Century Gothic"/>
                          <a:cs typeface="Century Gothic"/>
                          <a:sym typeface="Century Gothic"/>
                        </a:rPr>
                        <a:t>&lt;div&gt;</a:t>
                      </a:r>
                      <a:endParaRPr/>
                    </a:p>
                  </a:txBody>
                  <a:tcPr marT="45725" marB="45725" marR="91450" marL="91450"/>
                </a:tc>
              </a:tr>
              <a:tr h="370850">
                <a:tc vMerge="1"/>
                <a:tc>
                  <a:txBody>
                    <a:bodyPr/>
                    <a:lstStyle/>
                    <a:p>
                      <a:pPr indent="0" lvl="0" marL="0" marR="0" rtl="0" algn="l">
                        <a:spcBef>
                          <a:spcPts val="0"/>
                        </a:spcBef>
                        <a:spcAft>
                          <a:spcPts val="0"/>
                        </a:spcAft>
                        <a:buNone/>
                      </a:pPr>
                      <a:r>
                        <a:rPr b="1" lang="en-US" sz="2000">
                          <a:latin typeface="Century Gothic"/>
                          <a:ea typeface="Century Gothic"/>
                          <a:cs typeface="Century Gothic"/>
                          <a:sym typeface="Century Gothic"/>
                        </a:rPr>
                        <a:t>.abc p</a:t>
                      </a:r>
                      <a:endParaRPr/>
                    </a:p>
                  </a:txBody>
                  <a:tcPr marT="45725" marB="45725" marR="91450" marL="91450"/>
                </a:tc>
                <a:tc>
                  <a:txBody>
                    <a:bodyPr/>
                    <a:lstStyle/>
                    <a:p>
                      <a:pPr indent="0" lvl="0" marL="0" marR="0" rtl="0" algn="l">
                        <a:spcBef>
                          <a:spcPts val="0"/>
                        </a:spcBef>
                        <a:spcAft>
                          <a:spcPts val="0"/>
                        </a:spcAft>
                        <a:buNone/>
                      </a:pPr>
                      <a:r>
                        <a:rPr b="1" lang="en-US" sz="2000">
                          <a:latin typeface="Century Gothic"/>
                          <a:ea typeface="Century Gothic"/>
                          <a:cs typeface="Century Gothic"/>
                          <a:sym typeface="Century Gothic"/>
                        </a:rPr>
                        <a:t>&lt;p&gt; </a:t>
                      </a:r>
                      <a:r>
                        <a:rPr lang="en-US" sz="2000">
                          <a:latin typeface="Century Gothic"/>
                          <a:ea typeface="Century Gothic"/>
                          <a:cs typeface="Century Gothic"/>
                          <a:sym typeface="Century Gothic"/>
                        </a:rPr>
                        <a:t>elements that are</a:t>
                      </a:r>
                      <a:endParaRPr/>
                    </a:p>
                    <a:p>
                      <a:pPr indent="0" lvl="0" marL="0" marR="0" rtl="0" algn="l">
                        <a:spcBef>
                          <a:spcPts val="0"/>
                        </a:spcBef>
                        <a:spcAft>
                          <a:spcPts val="0"/>
                        </a:spcAft>
                        <a:buNone/>
                      </a:pPr>
                      <a:r>
                        <a:rPr lang="en-US" sz="2000">
                          <a:latin typeface="Century Gothic"/>
                          <a:ea typeface="Century Gothic"/>
                          <a:cs typeface="Century Gothic"/>
                          <a:sym typeface="Century Gothic"/>
                        </a:rPr>
                        <a:t>descendants of an element with </a:t>
                      </a:r>
                      <a:r>
                        <a:rPr b="1" lang="en-US" sz="2000">
                          <a:latin typeface="Century Gothic"/>
                          <a:ea typeface="Century Gothic"/>
                          <a:cs typeface="Century Gothic"/>
                          <a:sym typeface="Century Gothic"/>
                        </a:rPr>
                        <a:t>class=“abc”</a:t>
                      </a:r>
                      <a:endParaRPr/>
                    </a:p>
                  </a:txBody>
                  <a:tcPr marT="45725" marB="45725" marR="91450" marL="91450"/>
                </a:tc>
              </a:tr>
            </a:tbl>
          </a:graphicData>
        </a:graphic>
      </p:graphicFrame>
      <p:pic>
        <p:nvPicPr>
          <p:cNvPr id="208" name="Google Shape;208;p17"/>
          <p:cNvPicPr preferRelativeResize="0"/>
          <p:nvPr/>
        </p:nvPicPr>
        <p:blipFill rotWithShape="1">
          <a:blip r:embed="rId3">
            <a:alphaModFix/>
          </a:blip>
          <a:srcRect b="0" l="0" r="0" t="0"/>
          <a:stretch/>
        </p:blipFill>
        <p:spPr>
          <a:xfrm>
            <a:off x="2804196" y="3688995"/>
            <a:ext cx="6583607" cy="316900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18"/>
          <p:cNvSpPr/>
          <p:nvPr/>
        </p:nvSpPr>
        <p:spPr>
          <a:xfrm>
            <a:off x="602565" y="126610"/>
            <a:ext cx="10986867" cy="1138773"/>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4400">
                <a:solidFill>
                  <a:schemeClr val="dk1"/>
                </a:solidFill>
                <a:latin typeface="Century Gothic"/>
                <a:ea typeface="Century Gothic"/>
                <a:cs typeface="Century Gothic"/>
                <a:sym typeface="Century Gothic"/>
              </a:rPr>
              <a:t>Other Selectors</a:t>
            </a:r>
            <a:endParaRPr/>
          </a:p>
          <a:p>
            <a:pPr indent="0" lvl="0" marL="0" marR="0" rtl="0" algn="ctr">
              <a:spcBef>
                <a:spcPts val="0"/>
              </a:spcBef>
              <a:spcAft>
                <a:spcPts val="0"/>
              </a:spcAft>
              <a:buNone/>
            </a:pPr>
            <a:r>
              <a:rPr lang="en-US" sz="2400">
                <a:solidFill>
                  <a:schemeClr val="dk1"/>
                </a:solidFill>
                <a:latin typeface="Century Gothic"/>
                <a:ea typeface="Century Gothic"/>
                <a:cs typeface="Century Gothic"/>
                <a:sym typeface="Century Gothic"/>
              </a:rPr>
              <a:t>Descendent Selector</a:t>
            </a:r>
            <a:endParaRPr sz="2400" cap="none">
              <a:solidFill>
                <a:schemeClr val="dk1"/>
              </a:solidFill>
              <a:latin typeface="Century Gothic"/>
              <a:ea typeface="Century Gothic"/>
              <a:cs typeface="Century Gothic"/>
              <a:sym typeface="Century Gothic"/>
            </a:endParaRPr>
          </a:p>
        </p:txBody>
      </p:sp>
      <p:pic>
        <p:nvPicPr>
          <p:cNvPr id="214" name="Google Shape;214;p18"/>
          <p:cNvPicPr preferRelativeResize="0"/>
          <p:nvPr/>
        </p:nvPicPr>
        <p:blipFill rotWithShape="1">
          <a:blip r:embed="rId3">
            <a:alphaModFix/>
          </a:blip>
          <a:srcRect b="0" l="0" r="0" t="0"/>
          <a:stretch/>
        </p:blipFill>
        <p:spPr>
          <a:xfrm>
            <a:off x="850104" y="1463042"/>
            <a:ext cx="10491788" cy="2921332"/>
          </a:xfrm>
          <a:prstGeom prst="rect">
            <a:avLst/>
          </a:prstGeom>
          <a:noFill/>
          <a:ln>
            <a:noFill/>
          </a:ln>
        </p:spPr>
      </p:pic>
      <p:sp>
        <p:nvSpPr>
          <p:cNvPr id="215" name="Google Shape;215;p18"/>
          <p:cNvSpPr/>
          <p:nvPr/>
        </p:nvSpPr>
        <p:spPr>
          <a:xfrm>
            <a:off x="1472452" y="5045674"/>
            <a:ext cx="9247095" cy="1200329"/>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n-US" sz="2400">
                <a:solidFill>
                  <a:schemeClr val="dk1"/>
                </a:solidFill>
                <a:latin typeface="Century Gothic"/>
                <a:ea typeface="Century Gothic"/>
                <a:cs typeface="Century Gothic"/>
                <a:sym typeface="Century Gothic"/>
              </a:rPr>
              <a:t>Instead of applying a class to several adjacent elements, wrap the group in a &lt;div&gt; container and style the contents via descendent selectors.</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19"/>
          <p:cNvSpPr/>
          <p:nvPr/>
        </p:nvSpPr>
        <p:spPr>
          <a:xfrm>
            <a:off x="602565" y="126610"/>
            <a:ext cx="10986867" cy="1138773"/>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4400">
                <a:solidFill>
                  <a:schemeClr val="dk1"/>
                </a:solidFill>
                <a:latin typeface="Century Gothic"/>
                <a:ea typeface="Century Gothic"/>
                <a:cs typeface="Century Gothic"/>
                <a:sym typeface="Century Gothic"/>
              </a:rPr>
              <a:t>Other Selectors</a:t>
            </a:r>
            <a:endParaRPr/>
          </a:p>
          <a:p>
            <a:pPr indent="0" lvl="0" marL="0" marR="0" rtl="0" algn="ctr">
              <a:spcBef>
                <a:spcPts val="0"/>
              </a:spcBef>
              <a:spcAft>
                <a:spcPts val="0"/>
              </a:spcAft>
              <a:buNone/>
            </a:pPr>
            <a:r>
              <a:rPr lang="en-US" sz="2400">
                <a:solidFill>
                  <a:schemeClr val="dk1"/>
                </a:solidFill>
                <a:latin typeface="Century Gothic"/>
                <a:ea typeface="Century Gothic"/>
                <a:cs typeface="Century Gothic"/>
                <a:sym typeface="Century Gothic"/>
              </a:rPr>
              <a:t>Multiple Selectors</a:t>
            </a:r>
            <a:endParaRPr sz="2400" cap="none">
              <a:solidFill>
                <a:schemeClr val="dk1"/>
              </a:solidFill>
              <a:latin typeface="Century Gothic"/>
              <a:ea typeface="Century Gothic"/>
              <a:cs typeface="Century Gothic"/>
              <a:sym typeface="Century Gothic"/>
            </a:endParaRPr>
          </a:p>
        </p:txBody>
      </p:sp>
      <p:graphicFrame>
        <p:nvGraphicFramePr>
          <p:cNvPr id="221" name="Google Shape;221;p19"/>
          <p:cNvGraphicFramePr/>
          <p:nvPr/>
        </p:nvGraphicFramePr>
        <p:xfrm>
          <a:off x="602565" y="1595742"/>
          <a:ext cx="3000000" cy="3000000"/>
        </p:xfrm>
        <a:graphic>
          <a:graphicData uri="http://schemas.openxmlformats.org/drawingml/2006/table">
            <a:tbl>
              <a:tblPr bandRow="1" firstRow="1">
                <a:noFill/>
                <a:tableStyleId>{A2ABC895-670B-4EBA-B94F-DA08DF04234C}</a:tableStyleId>
              </a:tblPr>
              <a:tblGrid>
                <a:gridCol w="3521600"/>
                <a:gridCol w="2529850"/>
                <a:gridCol w="4513375"/>
              </a:tblGrid>
              <a:tr h="370850">
                <a:tc>
                  <a:txBody>
                    <a:bodyPr/>
                    <a:lstStyle/>
                    <a:p>
                      <a:pPr indent="0" lvl="0" marL="0" marR="0" rtl="0" algn="l">
                        <a:spcBef>
                          <a:spcPts val="0"/>
                        </a:spcBef>
                        <a:spcAft>
                          <a:spcPts val="0"/>
                        </a:spcAft>
                        <a:buNone/>
                      </a:pPr>
                      <a:r>
                        <a:rPr lang="en-US" sz="2000">
                          <a:latin typeface="Century Gothic"/>
                          <a:ea typeface="Century Gothic"/>
                          <a:cs typeface="Century Gothic"/>
                          <a:sym typeface="Century Gothic"/>
                        </a:rPr>
                        <a:t>Syntax</a:t>
                      </a:r>
                      <a:endParaRPr/>
                    </a:p>
                  </a:txBody>
                  <a:tcPr marT="45725" marB="45725" marR="91450" marL="91450"/>
                </a:tc>
                <a:tc>
                  <a:txBody>
                    <a:bodyPr/>
                    <a:lstStyle/>
                    <a:p>
                      <a:pPr indent="0" lvl="0" marL="0" marR="0" rtl="0" algn="l">
                        <a:spcBef>
                          <a:spcPts val="0"/>
                        </a:spcBef>
                        <a:spcAft>
                          <a:spcPts val="0"/>
                        </a:spcAft>
                        <a:buNone/>
                      </a:pPr>
                      <a:r>
                        <a:rPr lang="en-US" sz="2000">
                          <a:latin typeface="Century Gothic"/>
                          <a:ea typeface="Century Gothic"/>
                          <a:cs typeface="Century Gothic"/>
                          <a:sym typeface="Century Gothic"/>
                        </a:rPr>
                        <a:t>Example</a:t>
                      </a:r>
                      <a:endParaRPr/>
                    </a:p>
                  </a:txBody>
                  <a:tcPr marT="45725" marB="45725" marR="91450" marL="91450"/>
                </a:tc>
                <a:tc>
                  <a:txBody>
                    <a:bodyPr/>
                    <a:lstStyle/>
                    <a:p>
                      <a:pPr indent="0" lvl="0" marL="0" marR="0" rtl="0" algn="l">
                        <a:spcBef>
                          <a:spcPts val="0"/>
                        </a:spcBef>
                        <a:spcAft>
                          <a:spcPts val="0"/>
                        </a:spcAft>
                        <a:buNone/>
                      </a:pPr>
                      <a:r>
                        <a:rPr lang="en-US" sz="2000">
                          <a:latin typeface="Century Gothic"/>
                          <a:ea typeface="Century Gothic"/>
                          <a:cs typeface="Century Gothic"/>
                          <a:sym typeface="Century Gothic"/>
                        </a:rPr>
                        <a:t>Example Described</a:t>
                      </a:r>
                      <a:endParaRPr/>
                    </a:p>
                  </a:txBody>
                  <a:tcPr marT="45725" marB="45725" marR="91450" marL="91450"/>
                </a:tc>
              </a:tr>
              <a:tr h="370850">
                <a:tc rowSpan="2">
                  <a:txBody>
                    <a:bodyPr/>
                    <a:lstStyle/>
                    <a:p>
                      <a:pPr indent="0" lvl="0" marL="0" marR="0" rtl="0" algn="l">
                        <a:spcBef>
                          <a:spcPts val="0"/>
                        </a:spcBef>
                        <a:spcAft>
                          <a:spcPts val="0"/>
                        </a:spcAft>
                        <a:buNone/>
                      </a:pPr>
                      <a:r>
                        <a:rPr i="1" lang="en-US" sz="2000">
                          <a:latin typeface="Century Gothic"/>
                          <a:ea typeface="Century Gothic"/>
                          <a:cs typeface="Century Gothic"/>
                          <a:sym typeface="Century Gothic"/>
                        </a:rPr>
                        <a:t>selector, selector</a:t>
                      </a:r>
                      <a:endParaRPr/>
                    </a:p>
                  </a:txBody>
                  <a:tcPr marT="45725" marB="45725" marR="91450" marL="91450" anchor="ctr"/>
                </a:tc>
                <a:tc>
                  <a:txBody>
                    <a:bodyPr/>
                    <a:lstStyle/>
                    <a:p>
                      <a:pPr indent="0" lvl="0" marL="0" marR="0" rtl="0" algn="l">
                        <a:spcBef>
                          <a:spcPts val="0"/>
                        </a:spcBef>
                        <a:spcAft>
                          <a:spcPts val="0"/>
                        </a:spcAft>
                        <a:buNone/>
                      </a:pPr>
                      <a:r>
                        <a:rPr b="1" lang="en-US" sz="2000">
                          <a:latin typeface="Century Gothic"/>
                          <a:ea typeface="Century Gothic"/>
                          <a:cs typeface="Century Gothic"/>
                          <a:sym typeface="Century Gothic"/>
                        </a:rPr>
                        <a:t>h2, div</a:t>
                      </a:r>
                      <a:endParaRPr/>
                    </a:p>
                  </a:txBody>
                  <a:tcPr marT="45725" marB="45725" marR="91450" marL="91450" anchor="ctr"/>
                </a:tc>
                <a:tc>
                  <a:txBody>
                    <a:bodyPr/>
                    <a:lstStyle/>
                    <a:p>
                      <a:pPr indent="0" lvl="0" marL="0" marR="0" rtl="0" algn="l">
                        <a:spcBef>
                          <a:spcPts val="0"/>
                        </a:spcBef>
                        <a:spcAft>
                          <a:spcPts val="0"/>
                        </a:spcAft>
                        <a:buNone/>
                      </a:pPr>
                      <a:r>
                        <a:rPr b="1" lang="en-US" sz="2000">
                          <a:latin typeface="Century Gothic"/>
                          <a:ea typeface="Century Gothic"/>
                          <a:cs typeface="Century Gothic"/>
                          <a:sym typeface="Century Gothic"/>
                        </a:rPr>
                        <a:t>&lt;h2</a:t>
                      </a:r>
                      <a:r>
                        <a:rPr b="0" lang="en-US" sz="2000">
                          <a:latin typeface="Century Gothic"/>
                          <a:ea typeface="Century Gothic"/>
                          <a:cs typeface="Century Gothic"/>
                          <a:sym typeface="Century Gothic"/>
                        </a:rPr>
                        <a:t>&gt; elements and </a:t>
                      </a:r>
                      <a:r>
                        <a:rPr b="1" lang="en-US" sz="2000">
                          <a:latin typeface="Century Gothic"/>
                          <a:ea typeface="Century Gothic"/>
                          <a:cs typeface="Century Gothic"/>
                          <a:sym typeface="Century Gothic"/>
                        </a:rPr>
                        <a:t>&lt;div&gt;</a:t>
                      </a:r>
                      <a:r>
                        <a:rPr b="0" lang="en-US" sz="2000">
                          <a:latin typeface="Century Gothic"/>
                          <a:ea typeface="Century Gothic"/>
                          <a:cs typeface="Century Gothic"/>
                          <a:sym typeface="Century Gothic"/>
                        </a:rPr>
                        <a:t>s</a:t>
                      </a:r>
                      <a:endParaRPr/>
                    </a:p>
                  </a:txBody>
                  <a:tcPr marT="45725" marB="45725" marR="91450" marL="91450"/>
                </a:tc>
              </a:tr>
              <a:tr h="370850">
                <a:tc vMerge="1"/>
                <a:tc>
                  <a:txBody>
                    <a:bodyPr/>
                    <a:lstStyle/>
                    <a:p>
                      <a:pPr indent="0" lvl="0" marL="0" marR="0" rtl="0" algn="l">
                        <a:spcBef>
                          <a:spcPts val="0"/>
                        </a:spcBef>
                        <a:spcAft>
                          <a:spcPts val="0"/>
                        </a:spcAft>
                        <a:buNone/>
                      </a:pPr>
                      <a:r>
                        <a:rPr b="1" lang="en-US" sz="2000">
                          <a:latin typeface="Century Gothic"/>
                          <a:ea typeface="Century Gothic"/>
                          <a:cs typeface="Century Gothic"/>
                          <a:sym typeface="Century Gothic"/>
                        </a:rPr>
                        <a:t>.abc,</a:t>
                      </a:r>
                      <a:r>
                        <a:rPr b="1" lang="en-US" sz="2000">
                          <a:latin typeface="Century Gothic"/>
                          <a:ea typeface="Century Gothic"/>
                          <a:cs typeface="Century Gothic"/>
                          <a:sym typeface="Century Gothic"/>
                        </a:rPr>
                        <a:t> h1</a:t>
                      </a:r>
                      <a:endParaRPr b="1" sz="2000">
                        <a:latin typeface="Century Gothic"/>
                        <a:ea typeface="Century Gothic"/>
                        <a:cs typeface="Century Gothic"/>
                        <a:sym typeface="Century Gothic"/>
                      </a:endParaRPr>
                    </a:p>
                  </a:txBody>
                  <a:tcPr marT="45725" marB="45725" marR="91450" marL="91450" anchor="ctr"/>
                </a:tc>
                <a:tc>
                  <a:txBody>
                    <a:bodyPr/>
                    <a:lstStyle/>
                    <a:p>
                      <a:pPr indent="0" lvl="0" marL="0" marR="0" rtl="0" algn="l">
                        <a:lnSpc>
                          <a:spcPct val="100000"/>
                        </a:lnSpc>
                        <a:spcBef>
                          <a:spcPts val="0"/>
                        </a:spcBef>
                        <a:spcAft>
                          <a:spcPts val="0"/>
                        </a:spcAft>
                        <a:buClr>
                          <a:schemeClr val="dk1"/>
                        </a:buClr>
                        <a:buSzPts val="2000"/>
                        <a:buFont typeface="Century Gothic"/>
                        <a:buNone/>
                      </a:pPr>
                      <a:r>
                        <a:rPr b="1" lang="en-US" sz="2000">
                          <a:latin typeface="Century Gothic"/>
                          <a:ea typeface="Century Gothic"/>
                          <a:cs typeface="Century Gothic"/>
                          <a:sym typeface="Century Gothic"/>
                        </a:rPr>
                        <a:t>&lt;h1</a:t>
                      </a:r>
                      <a:r>
                        <a:rPr b="0" lang="en-US" sz="2000">
                          <a:latin typeface="Century Gothic"/>
                          <a:ea typeface="Century Gothic"/>
                          <a:cs typeface="Century Gothic"/>
                          <a:sym typeface="Century Gothic"/>
                        </a:rPr>
                        <a:t>&gt; elements and all other elements with </a:t>
                      </a:r>
                      <a:r>
                        <a:rPr b="1" lang="en-US" sz="2000">
                          <a:latin typeface="Century Gothic"/>
                          <a:ea typeface="Century Gothic"/>
                          <a:cs typeface="Century Gothic"/>
                          <a:sym typeface="Century Gothic"/>
                        </a:rPr>
                        <a:t>class=“abc”</a:t>
                      </a:r>
                      <a:endParaRPr b="0" sz="2000">
                        <a:latin typeface="Century Gothic"/>
                        <a:ea typeface="Century Gothic"/>
                        <a:cs typeface="Century Gothic"/>
                        <a:sym typeface="Century Gothic"/>
                      </a:endParaRPr>
                    </a:p>
                  </a:txBody>
                  <a:tcPr marT="45725" marB="45725" marR="91450" marL="91450"/>
                </a:tc>
              </a:tr>
            </a:tbl>
          </a:graphicData>
        </a:graphic>
      </p:graphicFrame>
      <p:pic>
        <p:nvPicPr>
          <p:cNvPr id="222" name="Google Shape;222;p19"/>
          <p:cNvPicPr preferRelativeResize="0"/>
          <p:nvPr/>
        </p:nvPicPr>
        <p:blipFill rotWithShape="1">
          <a:blip r:embed="rId3">
            <a:alphaModFix/>
          </a:blip>
          <a:srcRect b="0" l="0" r="0" t="0"/>
          <a:stretch/>
        </p:blipFill>
        <p:spPr>
          <a:xfrm>
            <a:off x="3217288" y="3390900"/>
            <a:ext cx="5757423" cy="3187553"/>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2"/>
          <p:cNvSpPr/>
          <p:nvPr/>
        </p:nvSpPr>
        <p:spPr>
          <a:xfrm>
            <a:off x="2426032" y="278598"/>
            <a:ext cx="7339935" cy="76944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4400" u="none" cap="none" strike="noStrike">
                <a:solidFill>
                  <a:schemeClr val="dk1"/>
                </a:solidFill>
                <a:latin typeface="Century Gothic"/>
                <a:ea typeface="Century Gothic"/>
                <a:cs typeface="Century Gothic"/>
                <a:sym typeface="Century Gothic"/>
              </a:rPr>
              <a:t>What is CSS?</a:t>
            </a:r>
            <a:endParaRPr b="0" i="0" sz="4400" u="none" cap="none" strike="noStrike">
              <a:solidFill>
                <a:schemeClr val="dk1"/>
              </a:solidFill>
              <a:latin typeface="Century Gothic"/>
              <a:ea typeface="Century Gothic"/>
              <a:cs typeface="Century Gothic"/>
              <a:sym typeface="Century Gothic"/>
            </a:endParaRPr>
          </a:p>
        </p:txBody>
      </p:sp>
      <p:sp>
        <p:nvSpPr>
          <p:cNvPr id="98" name="Google Shape;98;p2"/>
          <p:cNvSpPr/>
          <p:nvPr/>
        </p:nvSpPr>
        <p:spPr>
          <a:xfrm>
            <a:off x="1472452" y="1359938"/>
            <a:ext cx="9247095" cy="156966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2400" u="none" cap="none" strike="noStrike">
                <a:solidFill>
                  <a:schemeClr val="dk1"/>
                </a:solidFill>
                <a:latin typeface="Century Gothic"/>
                <a:ea typeface="Century Gothic"/>
                <a:cs typeface="Century Gothic"/>
                <a:sym typeface="Century Gothic"/>
              </a:rPr>
              <a:t>CSS: C</a:t>
            </a:r>
            <a:r>
              <a:rPr b="0" i="0" lang="en-US" sz="2400" u="none" cap="none" strike="noStrike">
                <a:solidFill>
                  <a:schemeClr val="dk1"/>
                </a:solidFill>
                <a:latin typeface="Century Gothic"/>
                <a:ea typeface="Century Gothic"/>
                <a:cs typeface="Century Gothic"/>
                <a:sym typeface="Century Gothic"/>
              </a:rPr>
              <a:t>ascading </a:t>
            </a:r>
            <a:r>
              <a:rPr b="1" i="0" lang="en-US" sz="2400" u="none" cap="none" strike="noStrike">
                <a:solidFill>
                  <a:schemeClr val="dk1"/>
                </a:solidFill>
                <a:latin typeface="Century Gothic"/>
                <a:ea typeface="Century Gothic"/>
                <a:cs typeface="Century Gothic"/>
                <a:sym typeface="Century Gothic"/>
              </a:rPr>
              <a:t>S</a:t>
            </a:r>
            <a:r>
              <a:rPr b="0" i="0" lang="en-US" sz="2400" u="none" cap="none" strike="noStrike">
                <a:solidFill>
                  <a:schemeClr val="dk1"/>
                </a:solidFill>
                <a:latin typeface="Century Gothic"/>
                <a:ea typeface="Century Gothic"/>
                <a:cs typeface="Century Gothic"/>
                <a:sym typeface="Century Gothic"/>
              </a:rPr>
              <a:t>tyle </a:t>
            </a:r>
            <a:r>
              <a:rPr b="1" i="0" lang="en-US" sz="2400" u="none" cap="none" strike="noStrike">
                <a:solidFill>
                  <a:schemeClr val="dk1"/>
                </a:solidFill>
                <a:latin typeface="Century Gothic"/>
                <a:ea typeface="Century Gothic"/>
                <a:cs typeface="Century Gothic"/>
                <a:sym typeface="Century Gothic"/>
              </a:rPr>
              <a:t>S</a:t>
            </a:r>
            <a:r>
              <a:rPr b="0" i="0" lang="en-US" sz="2400" u="none" cap="none" strike="noStrike">
                <a:solidFill>
                  <a:schemeClr val="dk1"/>
                </a:solidFill>
                <a:latin typeface="Century Gothic"/>
                <a:ea typeface="Century Gothic"/>
                <a:cs typeface="Century Gothic"/>
                <a:sym typeface="Century Gothic"/>
              </a:rPr>
              <a:t>heets</a:t>
            </a:r>
            <a:endParaRPr/>
          </a:p>
          <a:p>
            <a:pPr indent="0" lvl="0" marL="0" marR="0" rtl="0" algn="l">
              <a:spcBef>
                <a:spcPts val="0"/>
              </a:spcBef>
              <a:spcAft>
                <a:spcPts val="0"/>
              </a:spcAft>
              <a:buNone/>
            </a:pPr>
            <a:r>
              <a:t/>
            </a:r>
            <a:endParaRPr sz="2400">
              <a:solidFill>
                <a:schemeClr val="dk1"/>
              </a:solidFill>
              <a:latin typeface="Century Gothic"/>
              <a:ea typeface="Century Gothic"/>
              <a:cs typeface="Century Gothic"/>
              <a:sym typeface="Century Gothic"/>
            </a:endParaRPr>
          </a:p>
          <a:p>
            <a:pPr indent="0" lvl="1" marL="457200" marR="0" rtl="0" algn="l">
              <a:spcBef>
                <a:spcPts val="0"/>
              </a:spcBef>
              <a:spcAft>
                <a:spcPts val="0"/>
              </a:spcAft>
              <a:buNone/>
            </a:pPr>
            <a:r>
              <a:rPr b="0" i="0" lang="en-US" sz="2400" u="none" cap="none" strike="noStrike">
                <a:solidFill>
                  <a:schemeClr val="dk1"/>
                </a:solidFill>
                <a:latin typeface="Century Gothic"/>
                <a:ea typeface="Century Gothic"/>
                <a:cs typeface="Century Gothic"/>
                <a:sym typeface="Century Gothic"/>
              </a:rPr>
              <a:t>- Describes the appearance and layout of a web page</a:t>
            </a:r>
            <a:endParaRPr/>
          </a:p>
          <a:p>
            <a:pPr indent="0" lvl="1" marL="457200" marR="0" rtl="0" algn="l">
              <a:spcBef>
                <a:spcPts val="0"/>
              </a:spcBef>
              <a:spcAft>
                <a:spcPts val="0"/>
              </a:spcAft>
              <a:buNone/>
            </a:pPr>
            <a:r>
              <a:rPr b="0" i="0" lang="en-US" sz="2400" u="none" cap="none" strike="noStrike">
                <a:solidFill>
                  <a:schemeClr val="dk1"/>
                </a:solidFill>
                <a:latin typeface="Century Gothic"/>
                <a:ea typeface="Century Gothic"/>
                <a:cs typeface="Century Gothic"/>
                <a:sym typeface="Century Gothic"/>
              </a:rPr>
              <a:t>- Composed of CSS rules, which define sets of styles</a:t>
            </a:r>
            <a:endParaRPr b="0" i="0" sz="2000" u="none" cap="none" strike="noStrike">
              <a:solidFill>
                <a:schemeClr val="dk1"/>
              </a:solidFill>
              <a:latin typeface="Century Gothic"/>
              <a:ea typeface="Century Gothic"/>
              <a:cs typeface="Century Gothic"/>
              <a:sym typeface="Century Gothic"/>
            </a:endParaRPr>
          </a:p>
        </p:txBody>
      </p:sp>
      <p:sp>
        <p:nvSpPr>
          <p:cNvPr id="99" name="Google Shape;99;p2"/>
          <p:cNvSpPr/>
          <p:nvPr/>
        </p:nvSpPr>
        <p:spPr>
          <a:xfrm>
            <a:off x="1472452" y="3453386"/>
            <a:ext cx="9247095"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dk1"/>
                </a:solidFill>
                <a:latin typeface="Century Gothic"/>
                <a:ea typeface="Century Gothic"/>
                <a:cs typeface="Century Gothic"/>
                <a:sym typeface="Century Gothic"/>
              </a:rPr>
              <a:t>A CSS file is composed of style rules:</a:t>
            </a:r>
            <a:endParaRPr sz="2000" cap="none">
              <a:solidFill>
                <a:schemeClr val="dk1"/>
              </a:solidFill>
              <a:latin typeface="Century Gothic"/>
              <a:ea typeface="Century Gothic"/>
              <a:cs typeface="Century Gothic"/>
              <a:sym typeface="Century Gothic"/>
            </a:endParaRPr>
          </a:p>
        </p:txBody>
      </p:sp>
      <p:pic>
        <p:nvPicPr>
          <p:cNvPr id="100" name="Google Shape;100;p2"/>
          <p:cNvPicPr preferRelativeResize="0"/>
          <p:nvPr/>
        </p:nvPicPr>
        <p:blipFill rotWithShape="1">
          <a:blip r:embed="rId3">
            <a:alphaModFix/>
          </a:blip>
          <a:srcRect b="0" l="0" r="0" t="0"/>
          <a:stretch/>
        </p:blipFill>
        <p:spPr>
          <a:xfrm>
            <a:off x="7153833" y="4226950"/>
            <a:ext cx="4208931" cy="1515215"/>
          </a:xfrm>
          <a:prstGeom prst="rect">
            <a:avLst/>
          </a:prstGeom>
          <a:noFill/>
          <a:ln cap="flat" cmpd="sng" w="9525">
            <a:solidFill>
              <a:schemeClr val="dk1"/>
            </a:solidFill>
            <a:prstDash val="solid"/>
            <a:round/>
            <a:headEnd len="sm" w="sm" type="none"/>
            <a:tailEnd len="sm" w="sm" type="none"/>
          </a:ln>
        </p:spPr>
      </p:pic>
      <p:sp>
        <p:nvSpPr>
          <p:cNvPr id="101" name="Google Shape;101;p2"/>
          <p:cNvSpPr/>
          <p:nvPr/>
        </p:nvSpPr>
        <p:spPr>
          <a:xfrm>
            <a:off x="1472452" y="4015062"/>
            <a:ext cx="4793879" cy="1938992"/>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1" i="1" lang="en-US" sz="2000">
                <a:solidFill>
                  <a:srgbClr val="0070C0"/>
                </a:solidFill>
                <a:latin typeface="Century Gothic"/>
                <a:ea typeface="Century Gothic"/>
                <a:cs typeface="Century Gothic"/>
                <a:sym typeface="Century Gothic"/>
              </a:rPr>
              <a:t>selector: </a:t>
            </a:r>
            <a:r>
              <a:rPr lang="en-US" sz="2000">
                <a:solidFill>
                  <a:schemeClr val="dk1"/>
                </a:solidFill>
                <a:latin typeface="Century Gothic"/>
                <a:ea typeface="Century Gothic"/>
                <a:cs typeface="Century Gothic"/>
                <a:sym typeface="Century Gothic"/>
              </a:rPr>
              <a:t>Specifies the HTML element(s) to style. </a:t>
            </a:r>
            <a:endParaRPr/>
          </a:p>
          <a:p>
            <a:pPr indent="0" lvl="0" marL="0" marR="0" rtl="0" algn="just">
              <a:spcBef>
                <a:spcPts val="2400"/>
              </a:spcBef>
              <a:spcAft>
                <a:spcPts val="0"/>
              </a:spcAft>
              <a:buNone/>
            </a:pPr>
            <a:r>
              <a:rPr b="1" i="1" lang="en-US" sz="2000">
                <a:solidFill>
                  <a:srgbClr val="FF0000"/>
                </a:solidFill>
                <a:latin typeface="Century Gothic"/>
                <a:ea typeface="Century Gothic"/>
                <a:cs typeface="Century Gothic"/>
                <a:sym typeface="Century Gothic"/>
              </a:rPr>
              <a:t>property: </a:t>
            </a:r>
            <a:r>
              <a:rPr lang="en-US" sz="2000">
                <a:solidFill>
                  <a:schemeClr val="dk1"/>
                </a:solidFill>
                <a:latin typeface="Century Gothic"/>
                <a:ea typeface="Century Gothic"/>
                <a:cs typeface="Century Gothic"/>
                <a:sym typeface="Century Gothic"/>
              </a:rPr>
              <a:t>The name of the CSS style.</a:t>
            </a:r>
            <a:endParaRPr/>
          </a:p>
          <a:p>
            <a:pPr indent="0" lvl="0" marL="0" marR="0" rtl="0" algn="just">
              <a:spcBef>
                <a:spcPts val="2400"/>
              </a:spcBef>
              <a:spcAft>
                <a:spcPts val="0"/>
              </a:spcAft>
              <a:buNone/>
            </a:pPr>
            <a:r>
              <a:rPr b="1" i="1" lang="en-US" sz="2000">
                <a:solidFill>
                  <a:srgbClr val="525252"/>
                </a:solidFill>
                <a:latin typeface="Century Gothic"/>
                <a:ea typeface="Century Gothic"/>
                <a:cs typeface="Century Gothic"/>
                <a:sym typeface="Century Gothic"/>
              </a:rPr>
              <a:t>value: </a:t>
            </a:r>
            <a:r>
              <a:rPr lang="en-US" sz="2000">
                <a:solidFill>
                  <a:schemeClr val="dk1"/>
                </a:solidFill>
                <a:latin typeface="Century Gothic"/>
                <a:ea typeface="Century Gothic"/>
                <a:cs typeface="Century Gothic"/>
                <a:sym typeface="Century Gothic"/>
              </a:rPr>
              <a:t>The value for the CSS style.</a:t>
            </a:r>
            <a:endParaRPr sz="1800" cap="none">
              <a:solidFill>
                <a:schemeClr val="dk1"/>
              </a:solidFill>
              <a:latin typeface="Century Gothic"/>
              <a:ea typeface="Century Gothic"/>
              <a:cs typeface="Century Gothic"/>
              <a:sym typeface="Century Gothic"/>
            </a:endParaRPr>
          </a:p>
        </p:txBody>
      </p:sp>
      <p:sp>
        <p:nvSpPr>
          <p:cNvPr id="102" name="Google Shape;102;p2"/>
          <p:cNvSpPr/>
          <p:nvPr/>
        </p:nvSpPr>
        <p:spPr>
          <a:xfrm>
            <a:off x="4162296" y="6265953"/>
            <a:ext cx="3512500" cy="400110"/>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dk1"/>
                </a:solidFill>
                <a:latin typeface="Century Gothic"/>
                <a:ea typeface="Century Gothic"/>
                <a:cs typeface="Century Gothic"/>
                <a:sym typeface="Century Gothic"/>
              </a:rPr>
              <a:t>Saved in a filename.css file</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20"/>
          <p:cNvSpPr/>
          <p:nvPr/>
        </p:nvSpPr>
        <p:spPr>
          <a:xfrm>
            <a:off x="602566" y="450167"/>
            <a:ext cx="10986867" cy="76944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4400">
                <a:solidFill>
                  <a:schemeClr val="dk1"/>
                </a:solidFill>
                <a:latin typeface="Century Gothic"/>
                <a:ea typeface="Century Gothic"/>
                <a:cs typeface="Century Gothic"/>
                <a:sym typeface="Century Gothic"/>
              </a:rPr>
              <a:t>Selector Summary</a:t>
            </a:r>
            <a:endParaRPr sz="2400" cap="none">
              <a:solidFill>
                <a:schemeClr val="dk1"/>
              </a:solidFill>
              <a:latin typeface="Century Gothic"/>
              <a:ea typeface="Century Gothic"/>
              <a:cs typeface="Century Gothic"/>
              <a:sym typeface="Century Gothic"/>
            </a:endParaRPr>
          </a:p>
        </p:txBody>
      </p:sp>
      <p:pic>
        <p:nvPicPr>
          <p:cNvPr id="228" name="Google Shape;228;p20"/>
          <p:cNvPicPr preferRelativeResize="0"/>
          <p:nvPr/>
        </p:nvPicPr>
        <p:blipFill rotWithShape="1">
          <a:blip r:embed="rId3">
            <a:alphaModFix/>
          </a:blip>
          <a:srcRect b="0" l="0" r="0" t="0"/>
          <a:stretch/>
        </p:blipFill>
        <p:spPr>
          <a:xfrm>
            <a:off x="1234763" y="1500962"/>
            <a:ext cx="9722472" cy="502886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21"/>
          <p:cNvSpPr/>
          <p:nvPr/>
        </p:nvSpPr>
        <p:spPr>
          <a:xfrm>
            <a:off x="602566" y="450167"/>
            <a:ext cx="10986867" cy="76944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4400">
                <a:solidFill>
                  <a:schemeClr val="dk1"/>
                </a:solidFill>
                <a:latin typeface="Century Gothic"/>
                <a:ea typeface="Century Gothic"/>
                <a:cs typeface="Century Gothic"/>
                <a:sym typeface="Century Gothic"/>
              </a:rPr>
              <a:t>What HTML Elements Can I Use?</a:t>
            </a:r>
            <a:endParaRPr sz="2400" cap="none">
              <a:solidFill>
                <a:schemeClr val="dk1"/>
              </a:solidFill>
              <a:latin typeface="Century Gothic"/>
              <a:ea typeface="Century Gothic"/>
              <a:cs typeface="Century Gothic"/>
              <a:sym typeface="Century Gothic"/>
            </a:endParaRPr>
          </a:p>
        </p:txBody>
      </p:sp>
      <p:sp>
        <p:nvSpPr>
          <p:cNvPr id="234" name="Google Shape;234;p21"/>
          <p:cNvSpPr/>
          <p:nvPr/>
        </p:nvSpPr>
        <p:spPr>
          <a:xfrm>
            <a:off x="1472451" y="1867046"/>
            <a:ext cx="9247095" cy="830997"/>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1" lang="en-US" sz="2400">
                <a:solidFill>
                  <a:schemeClr val="dk1"/>
                </a:solidFill>
                <a:latin typeface="Century Gothic"/>
                <a:ea typeface="Century Gothic"/>
                <a:cs typeface="Century Gothic"/>
                <a:sym typeface="Century Gothic"/>
              </a:rPr>
              <a:t>Question:</a:t>
            </a:r>
            <a:r>
              <a:rPr lang="en-US" sz="2400">
                <a:solidFill>
                  <a:schemeClr val="dk1"/>
                </a:solidFill>
                <a:latin typeface="Century Gothic"/>
                <a:ea typeface="Century Gothic"/>
                <a:cs typeface="Century Gothic"/>
                <a:sym typeface="Century Gothic"/>
              </a:rPr>
              <a:t>  Instead of </a:t>
            </a:r>
            <a:r>
              <a:rPr b="1" lang="en-US" sz="2400">
                <a:solidFill>
                  <a:schemeClr val="dk1"/>
                </a:solidFill>
                <a:latin typeface="Century Gothic"/>
                <a:ea typeface="Century Gothic"/>
                <a:cs typeface="Century Gothic"/>
                <a:sym typeface="Century Gothic"/>
              </a:rPr>
              <a:t>&lt;span class="highlight"&gt;&lt;/span&gt;</a:t>
            </a:r>
            <a:r>
              <a:rPr lang="en-US" sz="2400">
                <a:solidFill>
                  <a:schemeClr val="dk1"/>
                </a:solidFill>
                <a:latin typeface="Century Gothic"/>
                <a:ea typeface="Century Gothic"/>
                <a:cs typeface="Century Gothic"/>
                <a:sym typeface="Century Gothic"/>
              </a:rPr>
              <a:t>, can I create a </a:t>
            </a:r>
            <a:r>
              <a:rPr b="1" lang="en-US" sz="2400">
                <a:solidFill>
                  <a:schemeClr val="dk1"/>
                </a:solidFill>
                <a:latin typeface="Century Gothic"/>
                <a:ea typeface="Century Gothic"/>
                <a:cs typeface="Century Gothic"/>
                <a:sym typeface="Century Gothic"/>
              </a:rPr>
              <a:t>&lt;highlight&gt; </a:t>
            </a:r>
            <a:r>
              <a:rPr lang="en-US" sz="2400">
                <a:solidFill>
                  <a:schemeClr val="dk1"/>
                </a:solidFill>
                <a:latin typeface="Century Gothic"/>
                <a:ea typeface="Century Gothic"/>
                <a:cs typeface="Century Gothic"/>
                <a:sym typeface="Century Gothic"/>
              </a:rPr>
              <a:t>element?</a:t>
            </a:r>
            <a:endParaRPr/>
          </a:p>
        </p:txBody>
      </p:sp>
      <p:pic>
        <p:nvPicPr>
          <p:cNvPr id="235" name="Google Shape;235;p21"/>
          <p:cNvPicPr preferRelativeResize="0"/>
          <p:nvPr/>
        </p:nvPicPr>
        <p:blipFill rotWithShape="1">
          <a:blip r:embed="rId3">
            <a:alphaModFix/>
          </a:blip>
          <a:srcRect b="0" l="0" r="0" t="0"/>
          <a:stretch/>
        </p:blipFill>
        <p:spPr>
          <a:xfrm>
            <a:off x="1472451" y="3326520"/>
            <a:ext cx="6534150" cy="1666875"/>
          </a:xfrm>
          <a:prstGeom prst="rect">
            <a:avLst/>
          </a:prstGeom>
          <a:noFill/>
          <a:ln>
            <a:noFill/>
          </a:ln>
        </p:spPr>
      </p:pic>
      <p:pic>
        <p:nvPicPr>
          <p:cNvPr id="236" name="Google Shape;236;p21"/>
          <p:cNvPicPr preferRelativeResize="0"/>
          <p:nvPr/>
        </p:nvPicPr>
        <p:blipFill rotWithShape="1">
          <a:blip r:embed="rId4">
            <a:alphaModFix/>
          </a:blip>
          <a:srcRect b="0" l="0" r="0" t="0"/>
          <a:stretch/>
        </p:blipFill>
        <p:spPr>
          <a:xfrm>
            <a:off x="1472451" y="4993395"/>
            <a:ext cx="5257800" cy="1419225"/>
          </a:xfrm>
          <a:prstGeom prst="rect">
            <a:avLst/>
          </a:prstGeom>
          <a:noFill/>
          <a:ln>
            <a:noFill/>
          </a:ln>
        </p:spPr>
      </p:pic>
      <p:sp>
        <p:nvSpPr>
          <p:cNvPr id="237" name="Google Shape;237;p21"/>
          <p:cNvSpPr/>
          <p:nvPr/>
        </p:nvSpPr>
        <p:spPr>
          <a:xfrm>
            <a:off x="8343603" y="4456141"/>
            <a:ext cx="4385425" cy="523220"/>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1" lang="en-US" sz="2800">
                <a:solidFill>
                  <a:srgbClr val="002060"/>
                </a:solidFill>
                <a:latin typeface="Century Gothic"/>
                <a:ea typeface="Century Gothic"/>
                <a:cs typeface="Century Gothic"/>
                <a:sym typeface="Century Gothic"/>
              </a:rPr>
              <a:t>Does this even work?</a:t>
            </a:r>
            <a:endParaRPr sz="2800">
              <a:solidFill>
                <a:srgbClr val="002060"/>
              </a:solidFill>
              <a:latin typeface="Century Gothic"/>
              <a:ea typeface="Century Gothic"/>
              <a:cs typeface="Century Gothic"/>
              <a:sym typeface="Century Gothic"/>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22"/>
          <p:cNvSpPr/>
          <p:nvPr/>
        </p:nvSpPr>
        <p:spPr>
          <a:xfrm>
            <a:off x="602566" y="450167"/>
            <a:ext cx="10986867" cy="76944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4400">
                <a:solidFill>
                  <a:schemeClr val="dk1"/>
                </a:solidFill>
                <a:latin typeface="Century Gothic"/>
                <a:ea typeface="Century Gothic"/>
                <a:cs typeface="Century Gothic"/>
                <a:sym typeface="Century Gothic"/>
              </a:rPr>
              <a:t>What HTML Elements Can I Use?</a:t>
            </a:r>
            <a:endParaRPr sz="2400" cap="none">
              <a:solidFill>
                <a:schemeClr val="dk1"/>
              </a:solidFill>
              <a:latin typeface="Century Gothic"/>
              <a:ea typeface="Century Gothic"/>
              <a:cs typeface="Century Gothic"/>
              <a:sym typeface="Century Gothic"/>
            </a:endParaRPr>
          </a:p>
        </p:txBody>
      </p:sp>
      <p:pic>
        <p:nvPicPr>
          <p:cNvPr id="243" name="Google Shape;243;p22"/>
          <p:cNvPicPr preferRelativeResize="0"/>
          <p:nvPr/>
        </p:nvPicPr>
        <p:blipFill rotWithShape="1">
          <a:blip r:embed="rId3">
            <a:alphaModFix/>
          </a:blip>
          <a:srcRect b="0" l="0" r="0" t="0"/>
          <a:stretch/>
        </p:blipFill>
        <p:spPr>
          <a:xfrm>
            <a:off x="2407558" y="2378301"/>
            <a:ext cx="7086600" cy="2943225"/>
          </a:xfrm>
          <a:prstGeom prst="rect">
            <a:avLst/>
          </a:prstGeom>
          <a:noFill/>
          <a:ln>
            <a:noFill/>
          </a:ln>
        </p:spPr>
      </p:pic>
      <p:sp>
        <p:nvSpPr>
          <p:cNvPr id="244" name="Google Shape;244;p22"/>
          <p:cNvSpPr/>
          <p:nvPr/>
        </p:nvSpPr>
        <p:spPr>
          <a:xfrm>
            <a:off x="1327310" y="1568122"/>
            <a:ext cx="9247095" cy="461665"/>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1" lang="en-US" sz="2400">
                <a:solidFill>
                  <a:schemeClr val="dk1"/>
                </a:solidFill>
                <a:latin typeface="Century Gothic"/>
                <a:ea typeface="Century Gothic"/>
                <a:cs typeface="Century Gothic"/>
                <a:sym typeface="Century Gothic"/>
              </a:rPr>
              <a:t>Answer:</a:t>
            </a:r>
            <a:r>
              <a:rPr lang="en-US" sz="2400">
                <a:solidFill>
                  <a:schemeClr val="dk1"/>
                </a:solidFill>
                <a:latin typeface="Century Gothic"/>
                <a:ea typeface="Century Gothic"/>
                <a:cs typeface="Century Gothic"/>
                <a:sym typeface="Century Gothic"/>
              </a:rPr>
              <a:t>  This will render perfectly fine.</a:t>
            </a:r>
            <a:endParaRPr/>
          </a:p>
        </p:txBody>
      </p:sp>
      <p:grpSp>
        <p:nvGrpSpPr>
          <p:cNvPr id="245" name="Google Shape;245;p22"/>
          <p:cNvGrpSpPr/>
          <p:nvPr/>
        </p:nvGrpSpPr>
        <p:grpSpPr>
          <a:xfrm>
            <a:off x="1472451" y="1857010"/>
            <a:ext cx="9247095" cy="4722929"/>
            <a:chOff x="1472451" y="1857010"/>
            <a:chExt cx="9247095" cy="4722929"/>
          </a:xfrm>
        </p:grpSpPr>
        <p:sp>
          <p:nvSpPr>
            <p:cNvPr id="246" name="Google Shape;246;p22"/>
            <p:cNvSpPr/>
            <p:nvPr/>
          </p:nvSpPr>
          <p:spPr>
            <a:xfrm>
              <a:off x="2697842" y="1857010"/>
              <a:ext cx="4027491" cy="4027491"/>
            </a:xfrm>
            <a:prstGeom prst="mathMultiply">
              <a:avLst>
                <a:gd fmla="val 23520" name="adj1"/>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7" name="Google Shape;247;p22"/>
            <p:cNvSpPr/>
            <p:nvPr/>
          </p:nvSpPr>
          <p:spPr>
            <a:xfrm>
              <a:off x="1472451" y="5625832"/>
              <a:ext cx="9247095" cy="95410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3200">
                  <a:solidFill>
                    <a:srgbClr val="FF0000"/>
                  </a:solidFill>
                  <a:latin typeface="Century Gothic"/>
                  <a:ea typeface="Century Gothic"/>
                  <a:cs typeface="Century Gothic"/>
                  <a:sym typeface="Century Gothic"/>
                </a:rPr>
                <a:t>But you shouldn't do this!</a:t>
              </a:r>
              <a:br>
                <a:rPr lang="en-US" sz="2400">
                  <a:solidFill>
                    <a:schemeClr val="dk1"/>
                  </a:solidFill>
                  <a:latin typeface="Century Gothic"/>
                  <a:ea typeface="Century Gothic"/>
                  <a:cs typeface="Century Gothic"/>
                  <a:sym typeface="Century Gothic"/>
                </a:rPr>
              </a:br>
              <a:r>
                <a:rPr lang="en-US" sz="2400">
                  <a:solidFill>
                    <a:schemeClr val="dk1"/>
                  </a:solidFill>
                  <a:latin typeface="Century Gothic"/>
                  <a:ea typeface="Century Gothic"/>
                  <a:cs typeface="Century Gothic"/>
                  <a:sym typeface="Century Gothic"/>
                </a:rPr>
                <a:t>It is non-standard behavior.</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5"/>
                                        </p:tgtEl>
                                        <p:attrNameLst>
                                          <p:attrName>style.visibility</p:attrName>
                                        </p:attrNameLst>
                                      </p:cBhvr>
                                      <p:to>
                                        <p:strVal val="visible"/>
                                      </p:to>
                                    </p:set>
                                    <p:animEffect filter="fade" transition="in">
                                      <p:cBhvr>
                                        <p:cTn dur="500"/>
                                        <p:tgtEl>
                                          <p:spTgt spid="24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23"/>
          <p:cNvSpPr/>
          <p:nvPr/>
        </p:nvSpPr>
        <p:spPr>
          <a:xfrm>
            <a:off x="602566" y="450167"/>
            <a:ext cx="10986867" cy="76944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4400">
                <a:solidFill>
                  <a:schemeClr val="dk1"/>
                </a:solidFill>
                <a:latin typeface="Century Gothic"/>
                <a:ea typeface="Century Gothic"/>
                <a:cs typeface="Century Gothic"/>
                <a:sym typeface="Century Gothic"/>
              </a:rPr>
              <a:t>Wait !! But Why?</a:t>
            </a:r>
            <a:endParaRPr sz="2400" cap="none">
              <a:solidFill>
                <a:schemeClr val="dk1"/>
              </a:solidFill>
              <a:latin typeface="Century Gothic"/>
              <a:ea typeface="Century Gothic"/>
              <a:cs typeface="Century Gothic"/>
              <a:sym typeface="Century Gothic"/>
            </a:endParaRPr>
          </a:p>
        </p:txBody>
      </p:sp>
      <p:sp>
        <p:nvSpPr>
          <p:cNvPr id="253" name="Google Shape;253;p23"/>
          <p:cNvSpPr/>
          <p:nvPr/>
        </p:nvSpPr>
        <p:spPr>
          <a:xfrm>
            <a:off x="1472451" y="2113255"/>
            <a:ext cx="9247095" cy="2631490"/>
          </a:xfrm>
          <a:prstGeom prst="rect">
            <a:avLst/>
          </a:prstGeom>
          <a:noFill/>
          <a:ln>
            <a:noFill/>
          </a:ln>
        </p:spPr>
        <p:txBody>
          <a:bodyPr anchorCtr="0" anchor="t" bIns="45700" lIns="91425" spcFirstLastPara="1" rIns="91425" wrap="square" tIns="45700">
            <a:spAutoFit/>
          </a:bodyPr>
          <a:lstStyle/>
          <a:p>
            <a:pPr indent="-342900" lvl="0" marL="342900" marR="0" rtl="0" algn="just">
              <a:spcBef>
                <a:spcPts val="0"/>
              </a:spcBef>
              <a:spcAft>
                <a:spcPts val="0"/>
              </a:spcAft>
              <a:buClr>
                <a:schemeClr val="dk1"/>
              </a:buClr>
              <a:buSzPts val="2400"/>
              <a:buFont typeface="Noto Sans Symbols"/>
              <a:buChar char="▪"/>
            </a:pPr>
            <a:r>
              <a:rPr lang="en-US" sz="2400">
                <a:solidFill>
                  <a:schemeClr val="dk1"/>
                </a:solidFill>
                <a:latin typeface="Century Gothic"/>
                <a:ea typeface="Century Gothic"/>
                <a:cs typeface="Century Gothic"/>
                <a:sym typeface="Century Gothic"/>
              </a:rPr>
              <a:t>What is "standard" HTML?</a:t>
            </a:r>
            <a:endParaRPr/>
          </a:p>
          <a:p>
            <a:pPr indent="-342900" lvl="0" marL="342900" marR="0" rtl="0" algn="just">
              <a:spcBef>
                <a:spcPts val="1800"/>
              </a:spcBef>
              <a:spcAft>
                <a:spcPts val="0"/>
              </a:spcAft>
              <a:buClr>
                <a:schemeClr val="dk1"/>
              </a:buClr>
              <a:buSzPts val="2400"/>
              <a:buFont typeface="Noto Sans Symbols"/>
              <a:buChar char="▪"/>
            </a:pPr>
            <a:r>
              <a:rPr lang="en-US" sz="2400">
                <a:solidFill>
                  <a:schemeClr val="dk1"/>
                </a:solidFill>
                <a:latin typeface="Century Gothic"/>
                <a:ea typeface="Century Gothic"/>
                <a:cs typeface="Century Gothic"/>
                <a:sym typeface="Century Gothic"/>
              </a:rPr>
              <a:t>Why does invalid HTML/CSS still work sometimes?</a:t>
            </a:r>
            <a:endParaRPr/>
          </a:p>
          <a:p>
            <a:pPr indent="-342900" lvl="1" marL="800100" marR="0" rtl="0" algn="just">
              <a:spcBef>
                <a:spcPts val="1800"/>
              </a:spcBef>
              <a:spcAft>
                <a:spcPts val="0"/>
              </a:spcAft>
              <a:buClr>
                <a:schemeClr val="dk1"/>
              </a:buClr>
              <a:buSzPts val="2400"/>
              <a:buFont typeface="Noto Sans Symbols"/>
              <a:buChar char="▪"/>
            </a:pPr>
            <a:r>
              <a:rPr b="0" i="0" lang="en-US" sz="2400" u="none" cap="none" strike="noStrike">
                <a:solidFill>
                  <a:schemeClr val="dk1"/>
                </a:solidFill>
                <a:latin typeface="Century Gothic"/>
                <a:ea typeface="Century Gothic"/>
                <a:cs typeface="Century Gothic"/>
                <a:sym typeface="Century Gothic"/>
              </a:rPr>
              <a:t>If my Java code is wrong, I get a compiler error… If my HTML or CSS is wrong, why don't I get an error?</a:t>
            </a:r>
            <a:endParaRPr/>
          </a:p>
          <a:p>
            <a:pPr indent="-342900" lvl="0" marL="342900" marR="0" rtl="0" algn="just">
              <a:spcBef>
                <a:spcPts val="1800"/>
              </a:spcBef>
              <a:spcAft>
                <a:spcPts val="0"/>
              </a:spcAft>
              <a:buClr>
                <a:schemeClr val="dk1"/>
              </a:buClr>
              <a:buSzPts val="2400"/>
              <a:buFont typeface="Noto Sans Symbols"/>
              <a:buChar char="▪"/>
            </a:pPr>
            <a:r>
              <a:rPr lang="en-US" sz="2400">
                <a:solidFill>
                  <a:schemeClr val="dk1"/>
                </a:solidFill>
                <a:latin typeface="Century Gothic"/>
                <a:ea typeface="Century Gothic"/>
                <a:cs typeface="Century Gothic"/>
                <a:sym typeface="Century Gothic"/>
              </a:rPr>
              <a:t>Why does it matter that I follow "standard" HTML?</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24"/>
          <p:cNvSpPr/>
          <p:nvPr/>
        </p:nvSpPr>
        <p:spPr>
          <a:xfrm>
            <a:off x="602566" y="450167"/>
            <a:ext cx="10986867" cy="76944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4400">
                <a:solidFill>
                  <a:schemeClr val="dk1"/>
                </a:solidFill>
                <a:latin typeface="Century Gothic"/>
                <a:ea typeface="Century Gothic"/>
                <a:cs typeface="Century Gothic"/>
                <a:sym typeface="Century Gothic"/>
              </a:rPr>
              <a:t>A Brief History of HTML</a:t>
            </a:r>
            <a:endParaRPr sz="2400" cap="none">
              <a:solidFill>
                <a:schemeClr val="dk1"/>
              </a:solidFill>
              <a:latin typeface="Century Gothic"/>
              <a:ea typeface="Century Gothic"/>
              <a:cs typeface="Century Gothic"/>
              <a:sym typeface="Century Gothic"/>
            </a:endParaRPr>
          </a:p>
        </p:txBody>
      </p:sp>
      <p:pic>
        <p:nvPicPr>
          <p:cNvPr id="259" name="Google Shape;259;p24"/>
          <p:cNvPicPr preferRelativeResize="0"/>
          <p:nvPr/>
        </p:nvPicPr>
        <p:blipFill rotWithShape="1">
          <a:blip r:embed="rId3">
            <a:alphaModFix/>
          </a:blip>
          <a:srcRect b="0" l="0" r="0" t="0"/>
          <a:stretch/>
        </p:blipFill>
        <p:spPr>
          <a:xfrm>
            <a:off x="602566" y="2194151"/>
            <a:ext cx="2140634" cy="2093327"/>
          </a:xfrm>
          <a:prstGeom prst="rect">
            <a:avLst/>
          </a:prstGeom>
          <a:noFill/>
          <a:ln>
            <a:noFill/>
          </a:ln>
        </p:spPr>
      </p:pic>
      <p:sp>
        <p:nvSpPr>
          <p:cNvPr id="260" name="Google Shape;260;p24"/>
          <p:cNvSpPr/>
          <p:nvPr/>
        </p:nvSpPr>
        <p:spPr>
          <a:xfrm>
            <a:off x="328310" y="4479645"/>
            <a:ext cx="2689145"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400">
                <a:solidFill>
                  <a:schemeClr val="dk1"/>
                </a:solidFill>
                <a:latin typeface="Century Gothic"/>
                <a:ea typeface="Century Gothic"/>
                <a:cs typeface="Century Gothic"/>
                <a:sym typeface="Century Gothic"/>
              </a:rPr>
              <a:t>Tim Berner’s Lee</a:t>
            </a:r>
            <a:endParaRPr sz="2400">
              <a:solidFill>
                <a:schemeClr val="dk1"/>
              </a:solidFill>
              <a:latin typeface="Century Gothic"/>
              <a:ea typeface="Century Gothic"/>
              <a:cs typeface="Century Gothic"/>
              <a:sym typeface="Century Gothic"/>
            </a:endParaRPr>
          </a:p>
        </p:txBody>
      </p:sp>
      <p:sp>
        <p:nvSpPr>
          <p:cNvPr id="261" name="Google Shape;261;p24"/>
          <p:cNvSpPr/>
          <p:nvPr/>
        </p:nvSpPr>
        <p:spPr>
          <a:xfrm>
            <a:off x="3468914" y="2194151"/>
            <a:ext cx="8394776" cy="3939540"/>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Clr>
                <a:schemeClr val="dk1"/>
              </a:buClr>
              <a:buSzPts val="2400"/>
              <a:buFont typeface="Noto Sans Symbols"/>
              <a:buChar char="▪"/>
            </a:pPr>
            <a:r>
              <a:rPr b="1" lang="en-US" sz="2400">
                <a:solidFill>
                  <a:schemeClr val="dk1"/>
                </a:solidFill>
                <a:latin typeface="Century Gothic"/>
                <a:ea typeface="Century Gothic"/>
                <a:cs typeface="Century Gothic"/>
                <a:sym typeface="Century Gothic"/>
              </a:rPr>
              <a:t>1989: World Wide Web created</a:t>
            </a:r>
            <a:br>
              <a:rPr lang="en-US" sz="2400">
                <a:solidFill>
                  <a:schemeClr val="dk1"/>
                </a:solidFill>
                <a:latin typeface="Century Gothic"/>
                <a:ea typeface="Century Gothic"/>
                <a:cs typeface="Century Gothic"/>
                <a:sym typeface="Century Gothic"/>
              </a:rPr>
            </a:br>
            <a:r>
              <a:rPr lang="en-US" sz="2000">
                <a:solidFill>
                  <a:schemeClr val="dk1"/>
                </a:solidFill>
                <a:latin typeface="Century Gothic"/>
                <a:ea typeface="Century Gothic"/>
                <a:cs typeface="Century Gothic"/>
                <a:sym typeface="Century Gothic"/>
              </a:rPr>
              <a:t>(WWW: web pages and the protocol in which they are served HTTP/HTTPS)</a:t>
            </a:r>
            <a:endParaRPr/>
          </a:p>
          <a:p>
            <a:pPr indent="-342900" lvl="0" marL="342900" marR="0" rtl="0" algn="l">
              <a:spcBef>
                <a:spcPts val="1800"/>
              </a:spcBef>
              <a:spcAft>
                <a:spcPts val="0"/>
              </a:spcAft>
              <a:buClr>
                <a:schemeClr val="dk1"/>
              </a:buClr>
              <a:buSzPts val="2400"/>
              <a:buFont typeface="Noto Sans Symbols"/>
              <a:buChar char="▪"/>
            </a:pPr>
            <a:r>
              <a:rPr b="1" lang="en-US" sz="2400">
                <a:solidFill>
                  <a:schemeClr val="dk1"/>
                </a:solidFill>
                <a:latin typeface="Century Gothic"/>
                <a:ea typeface="Century Gothic"/>
                <a:cs typeface="Century Gothic"/>
                <a:sym typeface="Century Gothic"/>
              </a:rPr>
              <a:t>1994: World Wide Web Consortium created</a:t>
            </a:r>
            <a:br>
              <a:rPr b="1" lang="en-US" sz="2400">
                <a:solidFill>
                  <a:schemeClr val="dk1"/>
                </a:solidFill>
                <a:latin typeface="Century Gothic"/>
                <a:ea typeface="Century Gothic"/>
                <a:cs typeface="Century Gothic"/>
                <a:sym typeface="Century Gothic"/>
              </a:rPr>
            </a:br>
            <a:r>
              <a:rPr b="1" lang="en-US" sz="2000">
                <a:solidFill>
                  <a:schemeClr val="dk1"/>
                </a:solidFill>
                <a:latin typeface="Century Gothic"/>
                <a:ea typeface="Century Gothic"/>
                <a:cs typeface="Century Gothic"/>
                <a:sym typeface="Century Gothic"/>
              </a:rPr>
              <a:t>-</a:t>
            </a:r>
            <a:r>
              <a:rPr b="1" lang="en-US" sz="2400">
                <a:solidFill>
                  <a:schemeClr val="dk1"/>
                </a:solidFill>
                <a:latin typeface="Century Gothic"/>
                <a:ea typeface="Century Gothic"/>
                <a:cs typeface="Century Gothic"/>
                <a:sym typeface="Century Gothic"/>
              </a:rPr>
              <a:t> </a:t>
            </a:r>
            <a:r>
              <a:rPr lang="en-US" sz="2000">
                <a:solidFill>
                  <a:schemeClr val="dk1"/>
                </a:solidFill>
                <a:latin typeface="Century Gothic"/>
                <a:ea typeface="Century Gothic"/>
                <a:cs typeface="Century Gothic"/>
                <a:sym typeface="Century Gothic"/>
              </a:rPr>
              <a:t>"W3C": Goal to maintain and develop standards about how the web should work</a:t>
            </a:r>
            <a:br>
              <a:rPr lang="en-US" sz="2000">
                <a:solidFill>
                  <a:schemeClr val="dk1"/>
                </a:solidFill>
                <a:latin typeface="Century Gothic"/>
                <a:ea typeface="Century Gothic"/>
                <a:cs typeface="Century Gothic"/>
                <a:sym typeface="Century Gothic"/>
              </a:rPr>
            </a:br>
            <a:r>
              <a:rPr b="1" lang="en-US" sz="2000">
                <a:solidFill>
                  <a:schemeClr val="dk1"/>
                </a:solidFill>
                <a:latin typeface="Century Gothic"/>
                <a:ea typeface="Century Gothic"/>
                <a:cs typeface="Century Gothic"/>
                <a:sym typeface="Century Gothic"/>
              </a:rPr>
              <a:t>-</a:t>
            </a:r>
            <a:r>
              <a:rPr lang="en-US" sz="2000">
                <a:solidFill>
                  <a:schemeClr val="dk1"/>
                </a:solidFill>
                <a:latin typeface="Century Gothic"/>
                <a:ea typeface="Century Gothic"/>
                <a:cs typeface="Century Gothic"/>
                <a:sym typeface="Century Gothic"/>
              </a:rPr>
              <a:t> Oversees several languages:</a:t>
            </a:r>
            <a:br>
              <a:rPr lang="en-US" sz="2000">
                <a:solidFill>
                  <a:schemeClr val="dk1"/>
                </a:solidFill>
                <a:latin typeface="Century Gothic"/>
                <a:ea typeface="Century Gothic"/>
                <a:cs typeface="Century Gothic"/>
                <a:sym typeface="Century Gothic"/>
              </a:rPr>
            </a:br>
            <a:r>
              <a:rPr b="1" lang="en-US" sz="2000">
                <a:solidFill>
                  <a:schemeClr val="dk1"/>
                </a:solidFill>
                <a:latin typeface="Century Gothic"/>
                <a:ea typeface="Century Gothic"/>
                <a:cs typeface="Century Gothic"/>
                <a:sym typeface="Century Gothic"/>
              </a:rPr>
              <a:t>-</a:t>
            </a:r>
            <a:r>
              <a:rPr lang="en-US" sz="2000">
                <a:solidFill>
                  <a:schemeClr val="dk1"/>
                </a:solidFill>
                <a:latin typeface="Century Gothic"/>
                <a:ea typeface="Century Gothic"/>
                <a:cs typeface="Century Gothic"/>
                <a:sym typeface="Century Gothic"/>
              </a:rPr>
              <a:t> HTML, CSS, DOM, XML, etc</a:t>
            </a:r>
            <a:endParaRPr sz="2000">
              <a:solidFill>
                <a:schemeClr val="dk1"/>
              </a:solidFill>
              <a:latin typeface="Century Gothic"/>
              <a:ea typeface="Century Gothic"/>
              <a:cs typeface="Century Gothic"/>
              <a:sym typeface="Century Gothic"/>
            </a:endParaRPr>
          </a:p>
          <a:p>
            <a:pPr indent="-342900" lvl="0" marL="342900" marR="0" rtl="0" algn="l">
              <a:spcBef>
                <a:spcPts val="1800"/>
              </a:spcBef>
              <a:spcAft>
                <a:spcPts val="0"/>
              </a:spcAft>
              <a:buClr>
                <a:schemeClr val="dk1"/>
              </a:buClr>
              <a:buSzPts val="2400"/>
              <a:buFont typeface="Noto Sans Symbols"/>
              <a:buChar char="▪"/>
            </a:pPr>
            <a:r>
              <a:rPr b="1" lang="en-US" sz="2400">
                <a:solidFill>
                  <a:schemeClr val="dk1"/>
                </a:solidFill>
                <a:latin typeface="Century Gothic"/>
                <a:ea typeface="Century Gothic"/>
                <a:cs typeface="Century Gothic"/>
                <a:sym typeface="Century Gothic"/>
              </a:rPr>
              <a:t>1997: "HTML4" published</a:t>
            </a:r>
            <a:br>
              <a:rPr b="1" lang="en-US" sz="2400">
                <a:solidFill>
                  <a:schemeClr val="dk1"/>
                </a:solidFill>
                <a:latin typeface="Century Gothic"/>
                <a:ea typeface="Century Gothic"/>
                <a:cs typeface="Century Gothic"/>
                <a:sym typeface="Century Gothic"/>
              </a:rPr>
            </a:br>
            <a:r>
              <a:rPr lang="en-US" sz="2000">
                <a:solidFill>
                  <a:schemeClr val="dk1"/>
                </a:solidFill>
                <a:latin typeface="Century Gothic"/>
                <a:ea typeface="Century Gothic"/>
                <a:cs typeface="Century Gothic"/>
                <a:sym typeface="Century Gothic"/>
              </a:rPr>
              <a:t>The first major stable version of HTML</a:t>
            </a:r>
            <a:endParaRPr b="1" sz="2400">
              <a:solidFill>
                <a:schemeClr val="dk1"/>
              </a:solidFill>
              <a:latin typeface="Century Gothic"/>
              <a:ea typeface="Century Gothic"/>
              <a:cs typeface="Century Gothic"/>
              <a:sym typeface="Century Gothic"/>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25"/>
          <p:cNvSpPr/>
          <p:nvPr/>
        </p:nvSpPr>
        <p:spPr>
          <a:xfrm>
            <a:off x="602566" y="450167"/>
            <a:ext cx="10986867" cy="76944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4400">
                <a:solidFill>
                  <a:schemeClr val="dk1"/>
                </a:solidFill>
                <a:latin typeface="Century Gothic"/>
                <a:ea typeface="Century Gothic"/>
                <a:cs typeface="Century Gothic"/>
                <a:sym typeface="Century Gothic"/>
              </a:rPr>
              <a:t>Degrading Gracefully</a:t>
            </a:r>
            <a:endParaRPr sz="2400" cap="none">
              <a:solidFill>
                <a:schemeClr val="dk1"/>
              </a:solidFill>
              <a:latin typeface="Century Gothic"/>
              <a:ea typeface="Century Gothic"/>
              <a:cs typeface="Century Gothic"/>
              <a:sym typeface="Century Gothic"/>
            </a:endParaRPr>
          </a:p>
        </p:txBody>
      </p:sp>
      <p:sp>
        <p:nvSpPr>
          <p:cNvPr id="267" name="Google Shape;267;p25"/>
          <p:cNvSpPr/>
          <p:nvPr/>
        </p:nvSpPr>
        <p:spPr>
          <a:xfrm>
            <a:off x="1327310" y="1568122"/>
            <a:ext cx="9247095" cy="830997"/>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n-US" sz="2400">
                <a:solidFill>
                  <a:schemeClr val="dk1"/>
                </a:solidFill>
                <a:latin typeface="Century Gothic"/>
                <a:ea typeface="Century Gothic"/>
                <a:cs typeface="Century Gothic"/>
                <a:sym typeface="Century Gothic"/>
              </a:rPr>
              <a:t>The W3C HTML spec lists several </a:t>
            </a:r>
            <a:r>
              <a:rPr lang="en-US" sz="2400" u="sng">
                <a:solidFill>
                  <a:schemeClr val="dk1"/>
                </a:solidFill>
                <a:latin typeface="Century Gothic"/>
                <a:ea typeface="Century Gothic"/>
                <a:cs typeface="Century Gothic"/>
                <a:sym typeface="Century Gothic"/>
                <a:hlinkClick r:id="rId3">
                  <a:extLst>
                    <a:ext uri="{A12FA001-AC4F-418D-AE19-62706E023703}">
                      <ahyp:hlinkClr val="tx"/>
                    </a:ext>
                  </a:extLst>
                </a:hlinkClick>
              </a:rPr>
              <a:t>design principles</a:t>
            </a:r>
            <a:r>
              <a:rPr lang="en-US" sz="2400">
                <a:solidFill>
                  <a:schemeClr val="dk1"/>
                </a:solidFill>
                <a:latin typeface="Century Gothic"/>
                <a:ea typeface="Century Gothic"/>
                <a:cs typeface="Century Gothic"/>
                <a:sym typeface="Century Gothic"/>
              </a:rPr>
              <a:t>, and one is </a:t>
            </a:r>
            <a:r>
              <a:rPr b="1" lang="en-US" sz="2400" u="sng">
                <a:solidFill>
                  <a:schemeClr val="dk1"/>
                </a:solidFill>
                <a:latin typeface="Century Gothic"/>
                <a:ea typeface="Century Gothic"/>
                <a:cs typeface="Century Gothic"/>
                <a:sym typeface="Century Gothic"/>
                <a:hlinkClick r:id="rId4">
                  <a:extLst>
                    <a:ext uri="{A12FA001-AC4F-418D-AE19-62706E023703}">
                      <ahyp:hlinkClr val="tx"/>
                    </a:ext>
                  </a:extLst>
                </a:hlinkClick>
              </a:rPr>
              <a:t>degrading gracefully</a:t>
            </a:r>
            <a:r>
              <a:rPr b="1" lang="en-US" sz="2400">
                <a:solidFill>
                  <a:schemeClr val="dk1"/>
                </a:solidFill>
                <a:latin typeface="Century Gothic"/>
                <a:ea typeface="Century Gothic"/>
                <a:cs typeface="Century Gothic"/>
                <a:sym typeface="Century Gothic"/>
              </a:rPr>
              <a:t>.</a:t>
            </a:r>
            <a:endParaRPr/>
          </a:p>
        </p:txBody>
      </p:sp>
      <p:pic>
        <p:nvPicPr>
          <p:cNvPr descr="Lift &amp;amp; Escalator - Kim Group Indonesia" id="268" name="Google Shape;268;p25"/>
          <p:cNvPicPr preferRelativeResize="0"/>
          <p:nvPr/>
        </p:nvPicPr>
        <p:blipFill rotWithShape="1">
          <a:blip r:embed="rId5">
            <a:alphaModFix/>
          </a:blip>
          <a:srcRect b="0" l="0" r="0" t="0"/>
          <a:stretch/>
        </p:blipFill>
        <p:spPr>
          <a:xfrm>
            <a:off x="1486969" y="2747633"/>
            <a:ext cx="4231661" cy="2783733"/>
          </a:xfrm>
          <a:prstGeom prst="rect">
            <a:avLst/>
          </a:prstGeom>
          <a:noFill/>
          <a:ln>
            <a:noFill/>
          </a:ln>
        </p:spPr>
      </p:pic>
      <p:sp>
        <p:nvSpPr>
          <p:cNvPr id="269" name="Google Shape;269;p25"/>
          <p:cNvSpPr txBox="1"/>
          <p:nvPr/>
        </p:nvSpPr>
        <p:spPr>
          <a:xfrm>
            <a:off x="6473372" y="3627885"/>
            <a:ext cx="5008467" cy="83099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400">
                <a:solidFill>
                  <a:schemeClr val="dk1"/>
                </a:solidFill>
                <a:latin typeface="Century Gothic"/>
                <a:ea typeface="Century Gothic"/>
                <a:cs typeface="Century Gothic"/>
                <a:sym typeface="Century Gothic"/>
              </a:rPr>
              <a:t>"An escalator can never break: it can only become stairs" </a:t>
            </a:r>
            <a:endParaRPr/>
          </a:p>
        </p:txBody>
      </p:sp>
      <p:sp>
        <p:nvSpPr>
          <p:cNvPr id="270" name="Google Shape;270;p25"/>
          <p:cNvSpPr txBox="1"/>
          <p:nvPr/>
        </p:nvSpPr>
        <p:spPr>
          <a:xfrm>
            <a:off x="1334794" y="5879880"/>
            <a:ext cx="9522410" cy="83099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400">
                <a:solidFill>
                  <a:schemeClr val="dk1"/>
                </a:solidFill>
                <a:latin typeface="Century Gothic"/>
                <a:ea typeface="Century Gothic"/>
                <a:cs typeface="Century Gothic"/>
                <a:sym typeface="Century Gothic"/>
              </a:rPr>
              <a:t>This is why browsers do a best-effort to render non-standard</a:t>
            </a:r>
            <a:endParaRPr/>
          </a:p>
          <a:p>
            <a:pPr indent="0" lvl="0" marL="0" marR="0" rtl="0" algn="ctr">
              <a:spcBef>
                <a:spcPts val="0"/>
              </a:spcBef>
              <a:spcAft>
                <a:spcPts val="0"/>
              </a:spcAft>
              <a:buNone/>
            </a:pPr>
            <a:r>
              <a:rPr lang="en-US" sz="2400">
                <a:solidFill>
                  <a:schemeClr val="dk1"/>
                </a:solidFill>
                <a:latin typeface="Century Gothic"/>
                <a:ea typeface="Century Gothic"/>
                <a:cs typeface="Century Gothic"/>
                <a:sym typeface="Century Gothic"/>
              </a:rPr>
              <a:t>("invalid") HTML and CSS.</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26"/>
          <p:cNvSpPr/>
          <p:nvPr/>
        </p:nvSpPr>
        <p:spPr>
          <a:xfrm>
            <a:off x="602566" y="450167"/>
            <a:ext cx="10986867" cy="76944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4400">
                <a:solidFill>
                  <a:schemeClr val="dk1"/>
                </a:solidFill>
                <a:latin typeface="Century Gothic"/>
                <a:ea typeface="Century Gothic"/>
                <a:cs typeface="Century Gothic"/>
                <a:sym typeface="Century Gothic"/>
              </a:rPr>
              <a:t>Why not enforce strict HTML?</a:t>
            </a:r>
            <a:endParaRPr sz="2400" cap="none">
              <a:solidFill>
                <a:schemeClr val="dk1"/>
              </a:solidFill>
              <a:latin typeface="Century Gothic"/>
              <a:ea typeface="Century Gothic"/>
              <a:cs typeface="Century Gothic"/>
              <a:sym typeface="Century Gothic"/>
            </a:endParaRPr>
          </a:p>
        </p:txBody>
      </p:sp>
      <p:sp>
        <p:nvSpPr>
          <p:cNvPr id="276" name="Google Shape;276;p26"/>
          <p:cNvSpPr/>
          <p:nvPr/>
        </p:nvSpPr>
        <p:spPr>
          <a:xfrm>
            <a:off x="1327309" y="1698267"/>
            <a:ext cx="9247095" cy="461665"/>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n-US" sz="2400">
                <a:solidFill>
                  <a:srgbClr val="002060"/>
                </a:solidFill>
                <a:latin typeface="Century Gothic"/>
                <a:ea typeface="Century Gothic"/>
                <a:cs typeface="Century Gothic"/>
                <a:sym typeface="Century Gothic"/>
              </a:rPr>
              <a:t>It's also why &lt;highlight&gt; "works", even though it’s invalid HTML.</a:t>
            </a:r>
            <a:endParaRPr/>
          </a:p>
        </p:txBody>
      </p:sp>
      <p:sp>
        <p:nvSpPr>
          <p:cNvPr id="277" name="Google Shape;277;p26"/>
          <p:cNvSpPr/>
          <p:nvPr/>
        </p:nvSpPr>
        <p:spPr>
          <a:xfrm>
            <a:off x="1327309" y="3128408"/>
            <a:ext cx="9247095" cy="2031325"/>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n-US" sz="2400">
                <a:solidFill>
                  <a:schemeClr val="dk1"/>
                </a:solidFill>
                <a:latin typeface="Century Gothic"/>
                <a:ea typeface="Century Gothic"/>
                <a:cs typeface="Century Gothic"/>
                <a:sym typeface="Century Gothic"/>
              </a:rPr>
              <a:t>It's super weird that:</a:t>
            </a:r>
            <a:endParaRPr/>
          </a:p>
          <a:p>
            <a:pPr indent="-342900" lvl="0" marL="342900" marR="0" rtl="0" algn="just">
              <a:spcBef>
                <a:spcPts val="1800"/>
              </a:spcBef>
              <a:spcAft>
                <a:spcPts val="0"/>
              </a:spcAft>
              <a:buClr>
                <a:schemeClr val="dk1"/>
              </a:buClr>
              <a:buSzPts val="2400"/>
              <a:buFont typeface="Noto Sans Symbols"/>
              <a:buChar char="▪"/>
            </a:pPr>
            <a:r>
              <a:rPr lang="en-US" sz="2400">
                <a:solidFill>
                  <a:schemeClr val="dk1"/>
                </a:solidFill>
                <a:latin typeface="Century Gothic"/>
                <a:ea typeface="Century Gothic"/>
                <a:cs typeface="Century Gothic"/>
                <a:sym typeface="Century Gothic"/>
              </a:rPr>
              <a:t>Browsers don't fail when given invalid HTML / CSS</a:t>
            </a:r>
            <a:endParaRPr/>
          </a:p>
          <a:p>
            <a:pPr indent="-342900" lvl="0" marL="342900" marR="0" rtl="0" algn="just">
              <a:spcBef>
                <a:spcPts val="1800"/>
              </a:spcBef>
              <a:spcAft>
                <a:spcPts val="0"/>
              </a:spcAft>
              <a:buClr>
                <a:schemeClr val="dk1"/>
              </a:buClr>
              <a:buSzPts val="2400"/>
              <a:buFont typeface="Noto Sans Symbols"/>
              <a:buChar char="▪"/>
            </a:pPr>
            <a:r>
              <a:rPr lang="en-US" sz="2400">
                <a:solidFill>
                  <a:schemeClr val="dk1"/>
                </a:solidFill>
                <a:latin typeface="Century Gothic"/>
                <a:ea typeface="Century Gothic"/>
                <a:cs typeface="Century Gothic"/>
                <a:sym typeface="Century Gothic"/>
              </a:rPr>
              <a:t>Browsers not only don't fail, but they render invalid HTML/CSS seemingly "correctly"</a:t>
            </a:r>
            <a:endParaRPr/>
          </a:p>
        </p:txBody>
      </p:sp>
      <p:sp>
        <p:nvSpPr>
          <p:cNvPr id="278" name="Google Shape;278;p26"/>
          <p:cNvSpPr/>
          <p:nvPr/>
        </p:nvSpPr>
        <p:spPr>
          <a:xfrm>
            <a:off x="1472451" y="5503782"/>
            <a:ext cx="9247095"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400">
                <a:solidFill>
                  <a:schemeClr val="dk1"/>
                </a:solidFill>
                <a:latin typeface="Century Gothic"/>
                <a:ea typeface="Century Gothic"/>
                <a:cs typeface="Century Gothic"/>
                <a:sym typeface="Century Gothic"/>
              </a:rPr>
              <a:t>Q: Why doesn't the browser reject poorly written HTML/CSS?</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27"/>
          <p:cNvSpPr/>
          <p:nvPr/>
        </p:nvSpPr>
        <p:spPr>
          <a:xfrm>
            <a:off x="602566" y="717790"/>
            <a:ext cx="10986867" cy="107721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3200">
                <a:solidFill>
                  <a:srgbClr val="7030A0"/>
                </a:solidFill>
                <a:latin typeface="Century Gothic"/>
                <a:ea typeface="Century Gothic"/>
                <a:cs typeface="Century Gothic"/>
                <a:sym typeface="Century Gothic"/>
              </a:rPr>
              <a:t>There was a (failed) attempt to enforce this, but it was too late: the Internet grew too big!</a:t>
            </a:r>
            <a:endParaRPr sz="1600" cap="none">
              <a:solidFill>
                <a:srgbClr val="7030A0"/>
              </a:solidFill>
              <a:latin typeface="Century Gothic"/>
              <a:ea typeface="Century Gothic"/>
              <a:cs typeface="Century Gothic"/>
              <a:sym typeface="Century Gothic"/>
            </a:endParaRPr>
          </a:p>
        </p:txBody>
      </p:sp>
      <p:sp>
        <p:nvSpPr>
          <p:cNvPr id="284" name="Google Shape;284;p27"/>
          <p:cNvSpPr/>
          <p:nvPr/>
        </p:nvSpPr>
        <p:spPr>
          <a:xfrm>
            <a:off x="602566" y="2705725"/>
            <a:ext cx="10986867" cy="144655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4400">
                <a:solidFill>
                  <a:schemeClr val="dk1"/>
                </a:solidFill>
                <a:latin typeface="Century Gothic"/>
                <a:ea typeface="Century Gothic"/>
                <a:cs typeface="Century Gothic"/>
                <a:sym typeface="Century Gothic"/>
              </a:rPr>
              <a:t>The nerdy, mostly* accurate</a:t>
            </a:r>
            <a:endParaRPr/>
          </a:p>
          <a:p>
            <a:pPr indent="0" lvl="0" marL="0" marR="0" rtl="0" algn="ctr">
              <a:spcBef>
                <a:spcPts val="0"/>
              </a:spcBef>
              <a:spcAft>
                <a:spcPts val="0"/>
              </a:spcAft>
              <a:buNone/>
            </a:pPr>
            <a:r>
              <a:rPr b="1" lang="en-US" sz="4400">
                <a:solidFill>
                  <a:schemeClr val="dk1"/>
                </a:solidFill>
                <a:latin typeface="Century Gothic"/>
                <a:ea typeface="Century Gothic"/>
                <a:cs typeface="Century Gothic"/>
                <a:sym typeface="Century Gothic"/>
              </a:rPr>
              <a:t>backstory for HTML today</a:t>
            </a:r>
            <a:endParaRPr sz="2400" cap="none">
              <a:solidFill>
                <a:schemeClr val="dk1"/>
              </a:solidFill>
              <a:latin typeface="Century Gothic"/>
              <a:ea typeface="Century Gothic"/>
              <a:cs typeface="Century Gothic"/>
              <a:sym typeface="Century Gothic"/>
            </a:endParaRPr>
          </a:p>
        </p:txBody>
      </p:sp>
      <p:sp>
        <p:nvSpPr>
          <p:cNvPr id="285" name="Google Shape;285;p27"/>
          <p:cNvSpPr/>
          <p:nvPr/>
        </p:nvSpPr>
        <p:spPr>
          <a:xfrm>
            <a:off x="932167" y="5678545"/>
            <a:ext cx="10327663"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400">
                <a:solidFill>
                  <a:schemeClr val="dk1"/>
                </a:solidFill>
                <a:latin typeface="Century Gothic"/>
                <a:ea typeface="Century Gothic"/>
                <a:cs typeface="Century Gothic"/>
                <a:sym typeface="Century Gothic"/>
              </a:rPr>
              <a:t>*I would be more accurate, but it's hard to get valid sources online.</a:t>
            </a:r>
            <a:endParaRPr b="1" sz="2400">
              <a:solidFill>
                <a:schemeClr val="dk1"/>
              </a:solidFill>
              <a:latin typeface="Century Gothic"/>
              <a:ea typeface="Century Gothic"/>
              <a:cs typeface="Century Gothic"/>
              <a:sym typeface="Century Gothic"/>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28"/>
          <p:cNvSpPr/>
          <p:nvPr/>
        </p:nvSpPr>
        <p:spPr>
          <a:xfrm>
            <a:off x="602566" y="281034"/>
            <a:ext cx="10986867" cy="76944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4400">
                <a:solidFill>
                  <a:schemeClr val="dk1"/>
                </a:solidFill>
                <a:latin typeface="Century Gothic"/>
                <a:ea typeface="Century Gothic"/>
                <a:cs typeface="Century Gothic"/>
                <a:sym typeface="Century Gothic"/>
              </a:rPr>
              <a:t>State of the world, 1997</a:t>
            </a:r>
            <a:endParaRPr sz="2400" cap="none">
              <a:solidFill>
                <a:schemeClr val="dk1"/>
              </a:solidFill>
              <a:latin typeface="Century Gothic"/>
              <a:ea typeface="Century Gothic"/>
              <a:cs typeface="Century Gothic"/>
              <a:sym typeface="Century Gothic"/>
            </a:endParaRPr>
          </a:p>
        </p:txBody>
      </p:sp>
      <p:grpSp>
        <p:nvGrpSpPr>
          <p:cNvPr id="291" name="Google Shape;291;p28"/>
          <p:cNvGrpSpPr/>
          <p:nvPr/>
        </p:nvGrpSpPr>
        <p:grpSpPr>
          <a:xfrm>
            <a:off x="0" y="1219608"/>
            <a:ext cx="12192000" cy="5638392"/>
            <a:chOff x="0" y="1219608"/>
            <a:chExt cx="12192000" cy="5638392"/>
          </a:xfrm>
        </p:grpSpPr>
        <p:sp>
          <p:nvSpPr>
            <p:cNvPr id="292" name="Google Shape;292;p28"/>
            <p:cNvSpPr/>
            <p:nvPr/>
          </p:nvSpPr>
          <p:spPr>
            <a:xfrm>
              <a:off x="0" y="1219608"/>
              <a:ext cx="4027715" cy="5638392"/>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93" name="Google Shape;293;p28"/>
            <p:cNvSpPr/>
            <p:nvPr/>
          </p:nvSpPr>
          <p:spPr>
            <a:xfrm>
              <a:off x="4027715" y="1219608"/>
              <a:ext cx="4172855" cy="5638392"/>
            </a:xfrm>
            <a:prstGeom prst="rect">
              <a:avLst/>
            </a:prstGeom>
            <a:solidFill>
              <a:srgbClr val="F3F3F3"/>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94" name="Google Shape;294;p28"/>
            <p:cNvSpPr/>
            <p:nvPr/>
          </p:nvSpPr>
          <p:spPr>
            <a:xfrm>
              <a:off x="8200571" y="1219608"/>
              <a:ext cx="3991429" cy="5638392"/>
            </a:xfrm>
            <a:prstGeom prst="rect">
              <a:avLst/>
            </a:prstGeom>
            <a:solidFill>
              <a:schemeClr val="l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295" name="Google Shape;295;p28"/>
            <p:cNvPicPr preferRelativeResize="0"/>
            <p:nvPr/>
          </p:nvPicPr>
          <p:blipFill rotWithShape="1">
            <a:blip r:embed="rId3">
              <a:alphaModFix/>
            </a:blip>
            <a:srcRect b="0" l="0" r="0" t="0"/>
            <a:stretch/>
          </p:blipFill>
          <p:spPr>
            <a:xfrm>
              <a:off x="1096052" y="2772228"/>
              <a:ext cx="1630614" cy="1594578"/>
            </a:xfrm>
            <a:prstGeom prst="rect">
              <a:avLst/>
            </a:prstGeom>
            <a:noFill/>
            <a:ln>
              <a:noFill/>
            </a:ln>
          </p:spPr>
        </p:pic>
        <p:pic>
          <p:nvPicPr>
            <p:cNvPr id="296" name="Google Shape;296;p28"/>
            <p:cNvPicPr preferRelativeResize="0"/>
            <p:nvPr/>
          </p:nvPicPr>
          <p:blipFill rotWithShape="1">
            <a:blip r:embed="rId4">
              <a:alphaModFix/>
            </a:blip>
            <a:srcRect b="0" l="0" r="0" t="0"/>
            <a:stretch/>
          </p:blipFill>
          <p:spPr>
            <a:xfrm>
              <a:off x="1250723" y="1683657"/>
              <a:ext cx="1597831" cy="1088571"/>
            </a:xfrm>
            <a:prstGeom prst="rect">
              <a:avLst/>
            </a:prstGeom>
            <a:noFill/>
            <a:ln>
              <a:noFill/>
            </a:ln>
          </p:spPr>
        </p:pic>
        <p:sp>
          <p:nvSpPr>
            <p:cNvPr id="297" name="Google Shape;297;p28"/>
            <p:cNvSpPr/>
            <p:nvPr/>
          </p:nvSpPr>
          <p:spPr>
            <a:xfrm>
              <a:off x="477587" y="5503927"/>
              <a:ext cx="2899604" cy="83099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400">
                  <a:solidFill>
                    <a:schemeClr val="dk1"/>
                  </a:solidFill>
                  <a:latin typeface="Century Gothic"/>
                  <a:ea typeface="Century Gothic"/>
                  <a:cs typeface="Century Gothic"/>
                  <a:sym typeface="Century Gothic"/>
                </a:rPr>
                <a:t>Standard say one thing</a:t>
              </a:r>
              <a:endParaRPr/>
            </a:p>
          </p:txBody>
        </p:sp>
        <p:pic>
          <p:nvPicPr>
            <p:cNvPr descr="Too much Browser Privacy could impact Security, says Researcher" id="298" name="Google Shape;298;p28"/>
            <p:cNvPicPr preferRelativeResize="0"/>
            <p:nvPr/>
          </p:nvPicPr>
          <p:blipFill rotWithShape="1">
            <a:blip r:embed="rId5">
              <a:alphaModFix/>
            </a:blip>
            <a:srcRect b="0" l="0" r="0" t="0"/>
            <a:stretch/>
          </p:blipFill>
          <p:spPr>
            <a:xfrm>
              <a:off x="4447267" y="2328456"/>
              <a:ext cx="3333750" cy="2038350"/>
            </a:xfrm>
            <a:prstGeom prst="rect">
              <a:avLst/>
            </a:prstGeom>
            <a:noFill/>
            <a:ln>
              <a:noFill/>
            </a:ln>
          </p:spPr>
        </p:pic>
        <p:sp>
          <p:nvSpPr>
            <p:cNvPr id="299" name="Google Shape;299;p28"/>
            <p:cNvSpPr/>
            <p:nvPr/>
          </p:nvSpPr>
          <p:spPr>
            <a:xfrm>
              <a:off x="4646197" y="5503927"/>
              <a:ext cx="2899604" cy="83099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400">
                  <a:solidFill>
                    <a:schemeClr val="dk1"/>
                  </a:solidFill>
                  <a:latin typeface="Century Gothic"/>
                  <a:ea typeface="Century Gothic"/>
                  <a:cs typeface="Century Gothic"/>
                  <a:sym typeface="Century Gothic"/>
                </a:rPr>
                <a:t>Browsers do another thing</a:t>
              </a:r>
              <a:endParaRPr/>
            </a:p>
          </p:txBody>
        </p:sp>
        <p:pic>
          <p:nvPicPr>
            <p:cNvPr descr="Web developer programmer flat Royalty Free Vector Image" id="300" name="Google Shape;300;p28"/>
            <p:cNvPicPr preferRelativeResize="0"/>
            <p:nvPr/>
          </p:nvPicPr>
          <p:blipFill rotWithShape="1">
            <a:blip r:embed="rId6">
              <a:alphaModFix/>
            </a:blip>
            <a:srcRect b="7628" l="19864" r="19143" t="0"/>
            <a:stretch/>
          </p:blipFill>
          <p:spPr>
            <a:xfrm>
              <a:off x="9267958" y="1683657"/>
              <a:ext cx="1827990" cy="2989943"/>
            </a:xfrm>
            <a:prstGeom prst="rect">
              <a:avLst/>
            </a:prstGeom>
            <a:noFill/>
            <a:ln>
              <a:noFill/>
            </a:ln>
          </p:spPr>
        </p:pic>
        <p:sp>
          <p:nvSpPr>
            <p:cNvPr id="301" name="Google Shape;301;p28"/>
            <p:cNvSpPr/>
            <p:nvPr/>
          </p:nvSpPr>
          <p:spPr>
            <a:xfrm>
              <a:off x="8732151" y="5319260"/>
              <a:ext cx="2899604" cy="120032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400">
                  <a:solidFill>
                    <a:schemeClr val="dk1"/>
                  </a:solidFill>
                  <a:latin typeface="Century Gothic"/>
                  <a:ea typeface="Century Gothic"/>
                  <a:cs typeface="Century Gothic"/>
                  <a:sym typeface="Century Gothic"/>
                </a:rPr>
                <a:t>Developers write weird, non-standard code</a:t>
              </a:r>
              <a:endParaRPr/>
            </a:p>
          </p:txBody>
        </p:sp>
      </p:grpSp>
      <p:grpSp>
        <p:nvGrpSpPr>
          <p:cNvPr id="302" name="Google Shape;302;p28"/>
          <p:cNvGrpSpPr/>
          <p:nvPr/>
        </p:nvGrpSpPr>
        <p:grpSpPr>
          <a:xfrm>
            <a:off x="3003225" y="2203880"/>
            <a:ext cx="6386286" cy="2989943"/>
            <a:chOff x="3003225" y="2203880"/>
            <a:chExt cx="6386286" cy="2989943"/>
          </a:xfrm>
        </p:grpSpPr>
        <p:sp>
          <p:nvSpPr>
            <p:cNvPr id="303" name="Google Shape;303;p28"/>
            <p:cNvSpPr/>
            <p:nvPr/>
          </p:nvSpPr>
          <p:spPr>
            <a:xfrm>
              <a:off x="3003225" y="2203880"/>
              <a:ext cx="6386286" cy="2989943"/>
            </a:xfrm>
            <a:prstGeom prst="rect">
              <a:avLst/>
            </a:prstGeom>
            <a:solidFill>
              <a:schemeClr val="lt1">
                <a:alpha val="94901"/>
              </a:schemeClr>
            </a:solidFill>
            <a:ln>
              <a:noFill/>
            </a:ln>
            <a:effectLst>
              <a:outerShdw blurRad="215900" sx="102000" rotWithShape="0" algn="ctr" sy="102000">
                <a:srgbClr val="000000">
                  <a:alpha val="9803"/>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04" name="Google Shape;304;p28"/>
            <p:cNvSpPr/>
            <p:nvPr/>
          </p:nvSpPr>
          <p:spPr>
            <a:xfrm>
              <a:off x="3861988" y="3098686"/>
              <a:ext cx="4468022" cy="120032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3600">
                  <a:solidFill>
                    <a:schemeClr val="dk1"/>
                  </a:solidFill>
                  <a:latin typeface="Century Gothic"/>
                  <a:ea typeface="Century Gothic"/>
                  <a:cs typeface="Century Gothic"/>
                  <a:sym typeface="Century Gothic"/>
                </a:rPr>
                <a:t>Things Became Kind of Mess</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2"/>
                                        </p:tgtEl>
                                        <p:attrNameLst>
                                          <p:attrName>style.visibility</p:attrName>
                                        </p:attrNameLst>
                                      </p:cBhvr>
                                      <p:to>
                                        <p:strVal val="visible"/>
                                      </p:to>
                                    </p:set>
                                    <p:animEffect filter="fade" transition="in">
                                      <p:cBhvr>
                                        <p:cTn dur="500"/>
                                        <p:tgtEl>
                                          <p:spTgt spid="30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29"/>
          <p:cNvSpPr/>
          <p:nvPr/>
        </p:nvSpPr>
        <p:spPr>
          <a:xfrm>
            <a:off x="602566" y="281034"/>
            <a:ext cx="10986867" cy="76944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4400">
                <a:solidFill>
                  <a:schemeClr val="dk1"/>
                </a:solidFill>
                <a:latin typeface="Century Gothic"/>
                <a:ea typeface="Century Gothic"/>
                <a:cs typeface="Century Gothic"/>
                <a:sym typeface="Century Gothic"/>
              </a:rPr>
              <a:t>2000ish (Not Totally Accurate)</a:t>
            </a:r>
            <a:endParaRPr sz="2400" cap="none">
              <a:solidFill>
                <a:schemeClr val="dk1"/>
              </a:solidFill>
              <a:latin typeface="Century Gothic"/>
              <a:ea typeface="Century Gothic"/>
              <a:cs typeface="Century Gothic"/>
              <a:sym typeface="Century Gothic"/>
            </a:endParaRPr>
          </a:p>
        </p:txBody>
      </p:sp>
      <p:pic>
        <p:nvPicPr>
          <p:cNvPr id="310" name="Google Shape;310;p29"/>
          <p:cNvPicPr preferRelativeResize="0"/>
          <p:nvPr/>
        </p:nvPicPr>
        <p:blipFill rotWithShape="1">
          <a:blip r:embed="rId3">
            <a:alphaModFix/>
          </a:blip>
          <a:srcRect b="0" l="0" r="0" t="0"/>
          <a:stretch/>
        </p:blipFill>
        <p:spPr>
          <a:xfrm>
            <a:off x="1096052" y="2772228"/>
            <a:ext cx="1630614" cy="1594578"/>
          </a:xfrm>
          <a:prstGeom prst="rect">
            <a:avLst/>
          </a:prstGeom>
          <a:noFill/>
          <a:ln>
            <a:noFill/>
          </a:ln>
        </p:spPr>
      </p:pic>
      <p:pic>
        <p:nvPicPr>
          <p:cNvPr id="311" name="Google Shape;311;p29"/>
          <p:cNvPicPr preferRelativeResize="0"/>
          <p:nvPr/>
        </p:nvPicPr>
        <p:blipFill rotWithShape="1">
          <a:blip r:embed="rId4">
            <a:alphaModFix/>
          </a:blip>
          <a:srcRect b="0" l="0" r="0" t="0"/>
          <a:stretch/>
        </p:blipFill>
        <p:spPr>
          <a:xfrm>
            <a:off x="1236208" y="1683657"/>
            <a:ext cx="1597831" cy="1088571"/>
          </a:xfrm>
          <a:prstGeom prst="rect">
            <a:avLst/>
          </a:prstGeom>
          <a:noFill/>
          <a:ln>
            <a:noFill/>
          </a:ln>
        </p:spPr>
      </p:pic>
      <p:grpSp>
        <p:nvGrpSpPr>
          <p:cNvPr id="312" name="Google Shape;312;p29"/>
          <p:cNvGrpSpPr/>
          <p:nvPr/>
        </p:nvGrpSpPr>
        <p:grpSpPr>
          <a:xfrm>
            <a:off x="402266" y="1255486"/>
            <a:ext cx="6417429" cy="3918857"/>
            <a:chOff x="402266" y="1255486"/>
            <a:chExt cx="6417429" cy="3918857"/>
          </a:xfrm>
        </p:grpSpPr>
        <p:grpSp>
          <p:nvGrpSpPr>
            <p:cNvPr id="313" name="Google Shape;313;p29"/>
            <p:cNvGrpSpPr/>
            <p:nvPr/>
          </p:nvGrpSpPr>
          <p:grpSpPr>
            <a:xfrm>
              <a:off x="2726666" y="1255486"/>
              <a:ext cx="4093029" cy="1944914"/>
              <a:chOff x="2726666" y="1255486"/>
              <a:chExt cx="4093029" cy="1944914"/>
            </a:xfrm>
          </p:grpSpPr>
          <p:sp>
            <p:nvSpPr>
              <p:cNvPr id="314" name="Google Shape;314;p29"/>
              <p:cNvSpPr/>
              <p:nvPr/>
            </p:nvSpPr>
            <p:spPr>
              <a:xfrm>
                <a:off x="2726666" y="1255486"/>
                <a:ext cx="4093029" cy="1944914"/>
              </a:xfrm>
              <a:prstGeom prst="wedgeRectCallout">
                <a:avLst>
                  <a:gd fmla="val -51684" name="adj1"/>
                  <a:gd fmla="val 69963" name="adj2"/>
                </a:avLst>
              </a:prstGeom>
              <a:solidFill>
                <a:schemeClr val="l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5" name="Google Shape;315;p29"/>
              <p:cNvSpPr txBox="1"/>
              <p:nvPr/>
            </p:nvSpPr>
            <p:spPr>
              <a:xfrm>
                <a:off x="2834039" y="1489278"/>
                <a:ext cx="3920878" cy="1477328"/>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n-US" sz="1800">
                    <a:solidFill>
                      <a:schemeClr val="dk1"/>
                    </a:solidFill>
                    <a:latin typeface="Century Gothic"/>
                    <a:ea typeface="Century Gothic"/>
                    <a:cs typeface="Century Gothic"/>
                    <a:sym typeface="Century Gothic"/>
                  </a:rPr>
                  <a:t>Oops, that "degrading gracefully" thing was a mistake. </a:t>
                </a:r>
                <a:endParaRPr/>
              </a:p>
              <a:p>
                <a:pPr indent="0" lvl="0" marL="0" marR="0" rtl="0" algn="just">
                  <a:spcBef>
                    <a:spcPts val="0"/>
                  </a:spcBef>
                  <a:spcAft>
                    <a:spcPts val="0"/>
                  </a:spcAft>
                  <a:buNone/>
                </a:pPr>
                <a:r>
                  <a:t/>
                </a:r>
                <a:endParaRPr sz="1800">
                  <a:solidFill>
                    <a:schemeClr val="dk1"/>
                  </a:solidFill>
                  <a:latin typeface="Century Gothic"/>
                  <a:ea typeface="Century Gothic"/>
                  <a:cs typeface="Century Gothic"/>
                  <a:sym typeface="Century Gothic"/>
                </a:endParaRPr>
              </a:p>
              <a:p>
                <a:pPr indent="0" lvl="0" marL="0" marR="0" rtl="0" algn="just">
                  <a:spcBef>
                    <a:spcPts val="0"/>
                  </a:spcBef>
                  <a:spcAft>
                    <a:spcPts val="0"/>
                  </a:spcAft>
                  <a:buNone/>
                </a:pPr>
                <a:r>
                  <a:rPr lang="en-US" sz="1800">
                    <a:solidFill>
                      <a:schemeClr val="dk1"/>
                    </a:solidFill>
                    <a:latin typeface="Century Gothic"/>
                    <a:ea typeface="Century Gothic"/>
                    <a:cs typeface="Century Gothic"/>
                    <a:sym typeface="Century Gothic"/>
                  </a:rPr>
                  <a:t>Browsers, stop rendering pages that have invalid HTML.</a:t>
                </a:r>
                <a:endParaRPr/>
              </a:p>
            </p:txBody>
          </p:sp>
        </p:grpSp>
        <p:sp>
          <p:nvSpPr>
            <p:cNvPr id="316" name="Google Shape;316;p29"/>
            <p:cNvSpPr txBox="1"/>
            <p:nvPr/>
          </p:nvSpPr>
          <p:spPr>
            <a:xfrm>
              <a:off x="402266" y="4528012"/>
              <a:ext cx="3265714"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800">
                  <a:solidFill>
                    <a:schemeClr val="dk1"/>
                  </a:solidFill>
                  <a:latin typeface="Century Gothic"/>
                  <a:ea typeface="Century Gothic"/>
                  <a:cs typeface="Century Gothic"/>
                  <a:sym typeface="Century Gothic"/>
                </a:rPr>
                <a:t>This was the proposal of XHTML 1.1</a:t>
              </a:r>
              <a:endParaRPr/>
            </a:p>
          </p:txBody>
        </p:sp>
      </p:grpSp>
      <p:grpSp>
        <p:nvGrpSpPr>
          <p:cNvPr id="317" name="Google Shape;317;p29"/>
          <p:cNvGrpSpPr/>
          <p:nvPr/>
        </p:nvGrpSpPr>
        <p:grpSpPr>
          <a:xfrm>
            <a:off x="5859296" y="996477"/>
            <a:ext cx="5669359" cy="5171720"/>
            <a:chOff x="5859296" y="996477"/>
            <a:chExt cx="5669359" cy="5171720"/>
          </a:xfrm>
        </p:grpSpPr>
        <p:pic>
          <p:nvPicPr>
            <p:cNvPr id="318" name="Google Shape;318;p29"/>
            <p:cNvPicPr preferRelativeResize="0"/>
            <p:nvPr/>
          </p:nvPicPr>
          <p:blipFill rotWithShape="1">
            <a:blip r:embed="rId5">
              <a:alphaModFix/>
            </a:blip>
            <a:srcRect b="0" l="0" r="0" t="0"/>
            <a:stretch/>
          </p:blipFill>
          <p:spPr>
            <a:xfrm>
              <a:off x="10663241" y="1951378"/>
              <a:ext cx="865414" cy="849679"/>
            </a:xfrm>
            <a:prstGeom prst="rect">
              <a:avLst/>
            </a:prstGeom>
            <a:noFill/>
            <a:ln>
              <a:noFill/>
            </a:ln>
          </p:spPr>
        </p:pic>
        <p:pic>
          <p:nvPicPr>
            <p:cNvPr id="319" name="Google Shape;319;p29"/>
            <p:cNvPicPr preferRelativeResize="0"/>
            <p:nvPr/>
          </p:nvPicPr>
          <p:blipFill rotWithShape="1">
            <a:blip r:embed="rId6">
              <a:alphaModFix/>
            </a:blip>
            <a:srcRect b="0" l="0" r="0" t="0"/>
            <a:stretch/>
          </p:blipFill>
          <p:spPr>
            <a:xfrm>
              <a:off x="10152743" y="3651160"/>
              <a:ext cx="865414" cy="865414"/>
            </a:xfrm>
            <a:prstGeom prst="rect">
              <a:avLst/>
            </a:prstGeom>
            <a:noFill/>
            <a:ln>
              <a:noFill/>
            </a:ln>
          </p:spPr>
        </p:pic>
        <p:pic>
          <p:nvPicPr>
            <p:cNvPr descr="Firefox - Wikipedia" id="320" name="Google Shape;320;p29"/>
            <p:cNvPicPr preferRelativeResize="0"/>
            <p:nvPr/>
          </p:nvPicPr>
          <p:blipFill rotWithShape="1">
            <a:blip r:embed="rId7">
              <a:alphaModFix/>
            </a:blip>
            <a:srcRect b="0" l="0" r="0" t="0"/>
            <a:stretch/>
          </p:blipFill>
          <p:spPr>
            <a:xfrm>
              <a:off x="9196388" y="5174343"/>
              <a:ext cx="956355" cy="993854"/>
            </a:xfrm>
            <a:prstGeom prst="rect">
              <a:avLst/>
            </a:prstGeom>
            <a:noFill/>
            <a:ln>
              <a:noFill/>
            </a:ln>
          </p:spPr>
        </p:pic>
        <p:pic>
          <p:nvPicPr>
            <p:cNvPr descr="Opera logo and symbol, meaning, history, PNG" id="321" name="Google Shape;321;p29"/>
            <p:cNvPicPr preferRelativeResize="0"/>
            <p:nvPr/>
          </p:nvPicPr>
          <p:blipFill rotWithShape="1">
            <a:blip r:embed="rId8">
              <a:alphaModFix/>
            </a:blip>
            <a:srcRect b="0" l="0" r="0" t="0"/>
            <a:stretch/>
          </p:blipFill>
          <p:spPr>
            <a:xfrm>
              <a:off x="6718854" y="5174344"/>
              <a:ext cx="1542113" cy="963820"/>
            </a:xfrm>
            <a:prstGeom prst="rect">
              <a:avLst/>
            </a:prstGeom>
            <a:noFill/>
            <a:ln>
              <a:noFill/>
            </a:ln>
          </p:spPr>
        </p:pic>
        <p:sp>
          <p:nvSpPr>
            <p:cNvPr id="322" name="Google Shape;322;p29"/>
            <p:cNvSpPr/>
            <p:nvPr/>
          </p:nvSpPr>
          <p:spPr>
            <a:xfrm>
              <a:off x="9955439" y="996477"/>
              <a:ext cx="1170898" cy="769441"/>
            </a:xfrm>
            <a:prstGeom prst="wedgeRoundRectCallout">
              <a:avLst>
                <a:gd fmla="val 37428" name="adj1"/>
                <a:gd fmla="val 73818" name="adj2"/>
                <a:gd fmla="val 16667" name="adj3"/>
              </a:avLst>
            </a:prstGeom>
            <a:solidFill>
              <a:schemeClr val="l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Sure</a:t>
              </a:r>
              <a:br>
                <a:rPr lang="en-US" sz="1800">
                  <a:solidFill>
                    <a:schemeClr val="dk1"/>
                  </a:solidFill>
                  <a:latin typeface="Calibri"/>
                  <a:ea typeface="Calibri"/>
                  <a:cs typeface="Calibri"/>
                  <a:sym typeface="Calibri"/>
                </a:rPr>
              </a:br>
              <a:r>
                <a:rPr lang="en-US" sz="1800">
                  <a:solidFill>
                    <a:schemeClr val="dk1"/>
                  </a:solidFill>
                  <a:latin typeface="Calibri"/>
                  <a:ea typeface="Calibri"/>
                  <a:cs typeface="Calibri"/>
                  <a:sym typeface="Calibri"/>
                </a:rPr>
                <a:t>Whatever</a:t>
              </a:r>
              <a:endParaRPr/>
            </a:p>
          </p:txBody>
        </p:sp>
        <p:sp>
          <p:nvSpPr>
            <p:cNvPr id="323" name="Google Shape;323;p29"/>
            <p:cNvSpPr/>
            <p:nvPr/>
          </p:nvSpPr>
          <p:spPr>
            <a:xfrm>
              <a:off x="9257962" y="2801057"/>
              <a:ext cx="1170898" cy="769441"/>
            </a:xfrm>
            <a:prstGeom prst="wedgeRoundRectCallout">
              <a:avLst>
                <a:gd fmla="val 37428" name="adj1"/>
                <a:gd fmla="val 73818" name="adj2"/>
                <a:gd fmla="val 16667" name="adj3"/>
              </a:avLst>
            </a:prstGeom>
            <a:solidFill>
              <a:schemeClr val="l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We can’t do that</a:t>
              </a:r>
              <a:endParaRPr/>
            </a:p>
          </p:txBody>
        </p:sp>
        <p:sp>
          <p:nvSpPr>
            <p:cNvPr id="324" name="Google Shape;324;p29"/>
            <p:cNvSpPr/>
            <p:nvPr/>
          </p:nvSpPr>
          <p:spPr>
            <a:xfrm>
              <a:off x="8043951" y="4135743"/>
              <a:ext cx="1630614" cy="865414"/>
            </a:xfrm>
            <a:prstGeom prst="wedgeRoundRectCallout">
              <a:avLst>
                <a:gd fmla="val 37428" name="adj1"/>
                <a:gd fmla="val 73818" name="adj2"/>
                <a:gd fmla="val 16667" name="adj3"/>
              </a:avLst>
            </a:prstGeom>
            <a:solidFill>
              <a:schemeClr val="l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That would break the internet</a:t>
              </a:r>
              <a:endParaRPr/>
            </a:p>
          </p:txBody>
        </p:sp>
        <p:sp>
          <p:nvSpPr>
            <p:cNvPr id="325" name="Google Shape;325;p29"/>
            <p:cNvSpPr/>
            <p:nvPr/>
          </p:nvSpPr>
          <p:spPr>
            <a:xfrm>
              <a:off x="5859296" y="4135743"/>
              <a:ext cx="1630614" cy="865414"/>
            </a:xfrm>
            <a:prstGeom prst="wedgeRoundRectCallout">
              <a:avLst>
                <a:gd fmla="val 37428" name="adj1"/>
                <a:gd fmla="val 73818" name="adj2"/>
                <a:gd fmla="val 16667" name="adj3"/>
              </a:avLst>
            </a:prstGeom>
            <a:solidFill>
              <a:schemeClr val="l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What?!</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2"/>
                                        </p:tgtEl>
                                        <p:attrNameLst>
                                          <p:attrName>style.visibility</p:attrName>
                                        </p:attrNameLst>
                                      </p:cBhvr>
                                      <p:to>
                                        <p:strVal val="visible"/>
                                      </p:to>
                                    </p:set>
                                    <p:animEffect filter="fade" transition="in">
                                      <p:cBhvr>
                                        <p:cTn dur="500"/>
                                        <p:tgtEl>
                                          <p:spTgt spid="31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7"/>
                                        </p:tgtEl>
                                        <p:attrNameLst>
                                          <p:attrName>style.visibility</p:attrName>
                                        </p:attrNameLst>
                                      </p:cBhvr>
                                      <p:to>
                                        <p:strVal val="visible"/>
                                      </p:to>
                                    </p:set>
                                    <p:animEffect filter="fade" transition="in">
                                      <p:cBhvr>
                                        <p:cTn dur="500"/>
                                        <p:tgtEl>
                                          <p:spTgt spid="31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3"/>
          <p:cNvSpPr/>
          <p:nvPr/>
        </p:nvSpPr>
        <p:spPr>
          <a:xfrm>
            <a:off x="2426032" y="278598"/>
            <a:ext cx="7339935" cy="76944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4400" cap="none">
                <a:solidFill>
                  <a:schemeClr val="dk1"/>
                </a:solidFill>
                <a:latin typeface="Century Gothic"/>
                <a:ea typeface="Century Gothic"/>
                <a:cs typeface="Century Gothic"/>
                <a:sym typeface="Century Gothic"/>
              </a:rPr>
              <a:t>How To Add CSS to HTML</a:t>
            </a:r>
            <a:endParaRPr b="0" sz="4400" cap="none">
              <a:solidFill>
                <a:schemeClr val="dk1"/>
              </a:solidFill>
              <a:latin typeface="Century Gothic"/>
              <a:ea typeface="Century Gothic"/>
              <a:cs typeface="Century Gothic"/>
              <a:sym typeface="Century Gothic"/>
            </a:endParaRPr>
          </a:p>
        </p:txBody>
      </p:sp>
      <p:sp>
        <p:nvSpPr>
          <p:cNvPr id="108" name="Google Shape;108;p3"/>
          <p:cNvSpPr/>
          <p:nvPr/>
        </p:nvSpPr>
        <p:spPr>
          <a:xfrm>
            <a:off x="1472452" y="1359938"/>
            <a:ext cx="9247095" cy="1631216"/>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n-US" sz="2000">
                <a:solidFill>
                  <a:schemeClr val="dk1"/>
                </a:solidFill>
                <a:latin typeface="Century Gothic"/>
                <a:ea typeface="Century Gothic"/>
                <a:cs typeface="Century Gothic"/>
                <a:sym typeface="Century Gothic"/>
              </a:rPr>
              <a:t>There are three ways to add CSS to our HTML file.</a:t>
            </a:r>
            <a:endParaRPr/>
          </a:p>
          <a:p>
            <a:pPr indent="0" lvl="0" marL="0" marR="0" rtl="0" algn="just">
              <a:spcBef>
                <a:spcPts val="0"/>
              </a:spcBef>
              <a:spcAft>
                <a:spcPts val="0"/>
              </a:spcAft>
              <a:buNone/>
            </a:pPr>
            <a:r>
              <a:t/>
            </a:r>
            <a:endParaRPr sz="2000" cap="none">
              <a:solidFill>
                <a:schemeClr val="dk1"/>
              </a:solidFill>
              <a:latin typeface="Century Gothic"/>
              <a:ea typeface="Century Gothic"/>
              <a:cs typeface="Century Gothic"/>
              <a:sym typeface="Century Gothic"/>
            </a:endParaRPr>
          </a:p>
          <a:p>
            <a:pPr indent="-457200" lvl="0" marL="457200" marR="0" rtl="0" algn="just">
              <a:spcBef>
                <a:spcPts val="0"/>
              </a:spcBef>
              <a:spcAft>
                <a:spcPts val="0"/>
              </a:spcAft>
              <a:buClr>
                <a:schemeClr val="dk1"/>
              </a:buClr>
              <a:buSzPts val="2000"/>
              <a:buFont typeface="Calibri"/>
              <a:buAutoNum type="arabicPeriod"/>
            </a:pPr>
            <a:r>
              <a:rPr b="1" lang="en-US" sz="2000">
                <a:solidFill>
                  <a:schemeClr val="dk1"/>
                </a:solidFill>
                <a:latin typeface="Century Gothic"/>
                <a:ea typeface="Century Gothic"/>
                <a:cs typeface="Century Gothic"/>
                <a:sym typeface="Century Gothic"/>
              </a:rPr>
              <a:t>Inline CSS: </a:t>
            </a:r>
            <a:r>
              <a:rPr lang="en-US" sz="2000">
                <a:solidFill>
                  <a:schemeClr val="dk1"/>
                </a:solidFill>
                <a:latin typeface="Century Gothic"/>
                <a:ea typeface="Century Gothic"/>
                <a:cs typeface="Century Gothic"/>
                <a:sym typeface="Century Gothic"/>
              </a:rPr>
              <a:t>An inline style may be used to apply a unique style for a single element. To use inline styles, add the style attribute to the relevant element. The style attribute can contain any CSS property.</a:t>
            </a:r>
            <a:endParaRPr sz="1800" cap="none">
              <a:solidFill>
                <a:schemeClr val="dk1"/>
              </a:solidFill>
              <a:latin typeface="Century Gothic"/>
              <a:ea typeface="Century Gothic"/>
              <a:cs typeface="Century Gothic"/>
              <a:sym typeface="Century Gothic"/>
            </a:endParaRPr>
          </a:p>
        </p:txBody>
      </p:sp>
      <p:pic>
        <p:nvPicPr>
          <p:cNvPr id="109" name="Google Shape;109;p3"/>
          <p:cNvPicPr preferRelativeResize="0"/>
          <p:nvPr/>
        </p:nvPicPr>
        <p:blipFill rotWithShape="1">
          <a:blip r:embed="rId3">
            <a:alphaModFix/>
          </a:blip>
          <a:srcRect b="0" l="0" r="0" t="0"/>
          <a:stretch/>
        </p:blipFill>
        <p:spPr>
          <a:xfrm>
            <a:off x="7162470" y="3203394"/>
            <a:ext cx="4725059" cy="3277057"/>
          </a:xfrm>
          <a:prstGeom prst="rect">
            <a:avLst/>
          </a:prstGeom>
          <a:noFill/>
          <a:ln>
            <a:noFill/>
          </a:ln>
        </p:spPr>
      </p:pic>
      <p:pic>
        <p:nvPicPr>
          <p:cNvPr id="110" name="Google Shape;110;p3"/>
          <p:cNvPicPr preferRelativeResize="0"/>
          <p:nvPr/>
        </p:nvPicPr>
        <p:blipFill rotWithShape="1">
          <a:blip r:embed="rId4">
            <a:alphaModFix/>
          </a:blip>
          <a:srcRect b="0" l="0" r="0" t="0"/>
          <a:stretch/>
        </p:blipFill>
        <p:spPr>
          <a:xfrm>
            <a:off x="217113" y="3966884"/>
            <a:ext cx="7097654" cy="2207278"/>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30"/>
          <p:cNvSpPr/>
          <p:nvPr/>
        </p:nvSpPr>
        <p:spPr>
          <a:xfrm>
            <a:off x="602566" y="143716"/>
            <a:ext cx="10986867" cy="76944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4400">
                <a:solidFill>
                  <a:schemeClr val="dk1"/>
                </a:solidFill>
                <a:latin typeface="Century Gothic"/>
                <a:ea typeface="Century Gothic"/>
                <a:cs typeface="Century Gothic"/>
                <a:sym typeface="Century Gothic"/>
              </a:rPr>
              <a:t>2004: WHATWG formed</a:t>
            </a:r>
            <a:endParaRPr sz="2400" cap="none">
              <a:solidFill>
                <a:schemeClr val="dk1"/>
              </a:solidFill>
              <a:latin typeface="Century Gothic"/>
              <a:ea typeface="Century Gothic"/>
              <a:cs typeface="Century Gothic"/>
              <a:sym typeface="Century Gothic"/>
            </a:endParaRPr>
          </a:p>
        </p:txBody>
      </p:sp>
      <p:pic>
        <p:nvPicPr>
          <p:cNvPr id="331" name="Google Shape;331;p30"/>
          <p:cNvPicPr preferRelativeResize="0"/>
          <p:nvPr/>
        </p:nvPicPr>
        <p:blipFill rotWithShape="1">
          <a:blip r:embed="rId3">
            <a:alphaModFix/>
          </a:blip>
          <a:srcRect b="0" l="0" r="0" t="0"/>
          <a:stretch/>
        </p:blipFill>
        <p:spPr>
          <a:xfrm>
            <a:off x="2112053" y="3570512"/>
            <a:ext cx="1630614" cy="1594578"/>
          </a:xfrm>
          <a:prstGeom prst="rect">
            <a:avLst/>
          </a:prstGeom>
          <a:noFill/>
          <a:ln>
            <a:noFill/>
          </a:ln>
        </p:spPr>
      </p:pic>
      <p:pic>
        <p:nvPicPr>
          <p:cNvPr id="332" name="Google Shape;332;p30"/>
          <p:cNvPicPr preferRelativeResize="0"/>
          <p:nvPr/>
        </p:nvPicPr>
        <p:blipFill rotWithShape="1">
          <a:blip r:embed="rId4">
            <a:alphaModFix/>
          </a:blip>
          <a:srcRect b="0" l="0" r="0" t="0"/>
          <a:stretch/>
        </p:blipFill>
        <p:spPr>
          <a:xfrm>
            <a:off x="2252209" y="2481941"/>
            <a:ext cx="1597831" cy="1088571"/>
          </a:xfrm>
          <a:prstGeom prst="rect">
            <a:avLst/>
          </a:prstGeom>
          <a:noFill/>
          <a:ln>
            <a:noFill/>
          </a:ln>
        </p:spPr>
      </p:pic>
      <p:pic>
        <p:nvPicPr>
          <p:cNvPr id="333" name="Google Shape;333;p30"/>
          <p:cNvPicPr preferRelativeResize="0"/>
          <p:nvPr/>
        </p:nvPicPr>
        <p:blipFill rotWithShape="1">
          <a:blip r:embed="rId5">
            <a:alphaModFix/>
          </a:blip>
          <a:srcRect b="0" l="0" r="0" t="0"/>
          <a:stretch/>
        </p:blipFill>
        <p:spPr>
          <a:xfrm>
            <a:off x="3742667" y="3942961"/>
            <a:ext cx="865414" cy="849679"/>
          </a:xfrm>
          <a:prstGeom prst="rect">
            <a:avLst/>
          </a:prstGeom>
          <a:noFill/>
          <a:ln>
            <a:noFill/>
          </a:ln>
        </p:spPr>
      </p:pic>
      <p:sp>
        <p:nvSpPr>
          <p:cNvPr id="334" name="Google Shape;334;p30"/>
          <p:cNvSpPr/>
          <p:nvPr/>
        </p:nvSpPr>
        <p:spPr>
          <a:xfrm>
            <a:off x="894669" y="5292265"/>
            <a:ext cx="4765903" cy="1138773"/>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400">
                <a:solidFill>
                  <a:schemeClr val="dk1"/>
                </a:solidFill>
                <a:latin typeface="Century Gothic"/>
                <a:ea typeface="Century Gothic"/>
                <a:cs typeface="Century Gothic"/>
                <a:sym typeface="Century Gothic"/>
              </a:rPr>
              <a:t>Let's burn everything and start from scratch with XHTML 1.1 </a:t>
            </a:r>
            <a:br>
              <a:rPr lang="en-US" sz="2400">
                <a:solidFill>
                  <a:schemeClr val="dk1"/>
                </a:solidFill>
                <a:latin typeface="Century Gothic"/>
                <a:ea typeface="Century Gothic"/>
                <a:cs typeface="Century Gothic"/>
                <a:sym typeface="Century Gothic"/>
              </a:rPr>
            </a:br>
            <a:r>
              <a:rPr lang="en-US" sz="2000">
                <a:solidFill>
                  <a:schemeClr val="dk1"/>
                </a:solidFill>
                <a:latin typeface="Century Gothic"/>
                <a:ea typeface="Century Gothic"/>
                <a:cs typeface="Century Gothic"/>
                <a:sym typeface="Century Gothic"/>
              </a:rPr>
              <a:t>(break approx. 64 million websites)</a:t>
            </a:r>
            <a:endParaRPr b="1" sz="2400">
              <a:solidFill>
                <a:schemeClr val="dk1"/>
              </a:solidFill>
              <a:latin typeface="Century Gothic"/>
              <a:ea typeface="Century Gothic"/>
              <a:cs typeface="Century Gothic"/>
              <a:sym typeface="Century Gothic"/>
            </a:endParaRPr>
          </a:p>
        </p:txBody>
      </p:sp>
      <p:pic>
        <p:nvPicPr>
          <p:cNvPr descr="Too much Browser Privacy could impact Security, says Researcher" id="335" name="Google Shape;335;p30"/>
          <p:cNvPicPr preferRelativeResize="0"/>
          <p:nvPr/>
        </p:nvPicPr>
        <p:blipFill rotWithShape="1">
          <a:blip r:embed="rId6">
            <a:alphaModFix/>
          </a:blip>
          <a:srcRect b="0" l="0" r="0" t="0"/>
          <a:stretch/>
        </p:blipFill>
        <p:spPr>
          <a:xfrm>
            <a:off x="8128569" y="3494265"/>
            <a:ext cx="2610338" cy="1596035"/>
          </a:xfrm>
          <a:prstGeom prst="rect">
            <a:avLst/>
          </a:prstGeom>
          <a:noFill/>
          <a:ln>
            <a:noFill/>
          </a:ln>
        </p:spPr>
      </p:pic>
      <p:sp>
        <p:nvSpPr>
          <p:cNvPr id="336" name="Google Shape;336;p30"/>
          <p:cNvSpPr/>
          <p:nvPr/>
        </p:nvSpPr>
        <p:spPr>
          <a:xfrm>
            <a:off x="6768830" y="5292265"/>
            <a:ext cx="4934901" cy="100027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400">
                <a:solidFill>
                  <a:schemeClr val="dk1"/>
                </a:solidFill>
                <a:latin typeface="Century Gothic"/>
                <a:ea typeface="Century Gothic"/>
                <a:cs typeface="Century Gothic"/>
                <a:sym typeface="Century Gothic"/>
              </a:rPr>
              <a:t>Let's work on HTML5</a:t>
            </a:r>
            <a:endParaRPr/>
          </a:p>
          <a:p>
            <a:pPr indent="0" lvl="0" marL="0" marR="0" rtl="0" algn="ctr">
              <a:spcBef>
                <a:spcPts val="1800"/>
              </a:spcBef>
              <a:spcAft>
                <a:spcPts val="0"/>
              </a:spcAft>
              <a:buNone/>
            </a:pPr>
            <a:r>
              <a:rPr lang="en-US" sz="2000">
                <a:solidFill>
                  <a:schemeClr val="dk1"/>
                </a:solidFill>
                <a:latin typeface="Century Gothic"/>
                <a:ea typeface="Century Gothic"/>
                <a:cs typeface="Century Gothic"/>
                <a:sym typeface="Century Gothic"/>
              </a:rPr>
              <a:t>(an imperfect but realistic standard)</a:t>
            </a:r>
            <a:endParaRPr sz="2000">
              <a:solidFill>
                <a:schemeClr val="dk1"/>
              </a:solidFill>
              <a:latin typeface="Century Gothic"/>
              <a:ea typeface="Century Gothic"/>
              <a:cs typeface="Century Gothic"/>
              <a:sym typeface="Century Gothic"/>
            </a:endParaRPr>
          </a:p>
        </p:txBody>
      </p:sp>
      <p:pic>
        <p:nvPicPr>
          <p:cNvPr id="337" name="Google Shape;337;p30"/>
          <p:cNvPicPr preferRelativeResize="0"/>
          <p:nvPr/>
        </p:nvPicPr>
        <p:blipFill rotWithShape="1">
          <a:blip r:embed="rId7">
            <a:alphaModFix/>
          </a:blip>
          <a:srcRect b="0" l="0" r="0" t="0"/>
          <a:stretch/>
        </p:blipFill>
        <p:spPr>
          <a:xfrm>
            <a:off x="8341962" y="2138928"/>
            <a:ext cx="1818038" cy="1316227"/>
          </a:xfrm>
          <a:prstGeom prst="rect">
            <a:avLst/>
          </a:prstGeom>
          <a:noFill/>
          <a:ln>
            <a:noFill/>
          </a:ln>
        </p:spPr>
      </p:pic>
      <p:sp>
        <p:nvSpPr>
          <p:cNvPr id="338" name="Google Shape;338;p30"/>
          <p:cNvSpPr txBox="1"/>
          <p:nvPr/>
        </p:nvSpPr>
        <p:spPr>
          <a:xfrm>
            <a:off x="2927360" y="774866"/>
            <a:ext cx="6096000" cy="70788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000">
                <a:solidFill>
                  <a:schemeClr val="dk1"/>
                </a:solidFill>
                <a:latin typeface="Century Gothic"/>
                <a:ea typeface="Century Gothic"/>
                <a:cs typeface="Century Gothic"/>
                <a:sym typeface="Century Gothic"/>
              </a:rPr>
              <a:t>The Web Hypertext Application Technology Working Group</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31"/>
          <p:cNvSpPr/>
          <p:nvPr/>
        </p:nvSpPr>
        <p:spPr>
          <a:xfrm>
            <a:off x="602566" y="463030"/>
            <a:ext cx="10986867" cy="76944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4400">
                <a:solidFill>
                  <a:schemeClr val="dk1"/>
                </a:solidFill>
                <a:latin typeface="Century Gothic"/>
                <a:ea typeface="Century Gothic"/>
                <a:cs typeface="Century Gothic"/>
                <a:sym typeface="Century Gothic"/>
              </a:rPr>
              <a:t>Fast forward 2017?!</a:t>
            </a:r>
            <a:endParaRPr sz="2400" cap="none">
              <a:solidFill>
                <a:schemeClr val="dk1"/>
              </a:solidFill>
              <a:latin typeface="Century Gothic"/>
              <a:ea typeface="Century Gothic"/>
              <a:cs typeface="Century Gothic"/>
              <a:sym typeface="Century Gothic"/>
            </a:endParaRPr>
          </a:p>
        </p:txBody>
      </p:sp>
      <p:grpSp>
        <p:nvGrpSpPr>
          <p:cNvPr id="344" name="Google Shape;344;p31"/>
          <p:cNvGrpSpPr/>
          <p:nvPr/>
        </p:nvGrpSpPr>
        <p:grpSpPr>
          <a:xfrm>
            <a:off x="3463956" y="2266512"/>
            <a:ext cx="5264086" cy="1430056"/>
            <a:chOff x="3485594" y="1569826"/>
            <a:chExt cx="5264086" cy="1430056"/>
          </a:xfrm>
        </p:grpSpPr>
        <p:pic>
          <p:nvPicPr>
            <p:cNvPr id="345" name="Google Shape;345;p31"/>
            <p:cNvPicPr preferRelativeResize="0"/>
            <p:nvPr/>
          </p:nvPicPr>
          <p:blipFill rotWithShape="1">
            <a:blip r:embed="rId3">
              <a:alphaModFix/>
            </a:blip>
            <a:srcRect b="0" l="0" r="0" t="0"/>
            <a:stretch/>
          </p:blipFill>
          <p:spPr>
            <a:xfrm>
              <a:off x="3485594" y="1683655"/>
              <a:ext cx="1931990" cy="1316227"/>
            </a:xfrm>
            <a:prstGeom prst="rect">
              <a:avLst/>
            </a:prstGeom>
            <a:noFill/>
            <a:ln>
              <a:noFill/>
            </a:ln>
          </p:spPr>
        </p:pic>
        <p:pic>
          <p:nvPicPr>
            <p:cNvPr id="346" name="Google Shape;346;p31"/>
            <p:cNvPicPr preferRelativeResize="0"/>
            <p:nvPr/>
          </p:nvPicPr>
          <p:blipFill rotWithShape="1">
            <a:blip r:embed="rId4">
              <a:alphaModFix/>
            </a:blip>
            <a:srcRect b="0" l="0" r="0" t="0"/>
            <a:stretch/>
          </p:blipFill>
          <p:spPr>
            <a:xfrm>
              <a:off x="6774416" y="1569826"/>
              <a:ext cx="1975264" cy="1430056"/>
            </a:xfrm>
            <a:prstGeom prst="rect">
              <a:avLst/>
            </a:prstGeom>
            <a:noFill/>
            <a:ln>
              <a:noFill/>
            </a:ln>
          </p:spPr>
        </p:pic>
        <p:pic>
          <p:nvPicPr>
            <p:cNvPr id="347" name="Google Shape;347;p31"/>
            <p:cNvPicPr preferRelativeResize="0"/>
            <p:nvPr/>
          </p:nvPicPr>
          <p:blipFill rotWithShape="1">
            <a:blip r:embed="rId5">
              <a:alphaModFix/>
            </a:blip>
            <a:srcRect b="0" l="0" r="0" t="0"/>
            <a:stretch/>
          </p:blipFill>
          <p:spPr>
            <a:xfrm>
              <a:off x="5706409" y="1936295"/>
              <a:ext cx="779182" cy="769442"/>
            </a:xfrm>
            <a:prstGeom prst="rect">
              <a:avLst/>
            </a:prstGeom>
            <a:noFill/>
            <a:ln>
              <a:noFill/>
            </a:ln>
          </p:spPr>
        </p:pic>
      </p:grpSp>
      <p:sp>
        <p:nvSpPr>
          <p:cNvPr id="348" name="Google Shape;348;p31"/>
          <p:cNvSpPr/>
          <p:nvPr/>
        </p:nvSpPr>
        <p:spPr>
          <a:xfrm>
            <a:off x="1148445" y="4152264"/>
            <a:ext cx="10440988" cy="1431161"/>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Clr>
                <a:schemeClr val="dk1"/>
              </a:buClr>
              <a:buSzPts val="2400"/>
              <a:buFont typeface="Noto Sans Symbols"/>
              <a:buChar char="▪"/>
            </a:pPr>
            <a:r>
              <a:rPr lang="en-US" sz="2400">
                <a:solidFill>
                  <a:schemeClr val="dk1"/>
                </a:solidFill>
                <a:latin typeface="Century Gothic"/>
                <a:ea typeface="Century Gothic"/>
                <a:cs typeface="Century Gothic"/>
                <a:sym typeface="Century Gothic"/>
              </a:rPr>
              <a:t>W3C gave up XHTML 1.1 in 2007</a:t>
            </a:r>
            <a:endParaRPr/>
          </a:p>
          <a:p>
            <a:pPr indent="-342900" lvl="0" marL="342900" marR="0" rtl="0" algn="l">
              <a:spcBef>
                <a:spcPts val="1800"/>
              </a:spcBef>
              <a:spcAft>
                <a:spcPts val="0"/>
              </a:spcAft>
              <a:buClr>
                <a:schemeClr val="dk1"/>
              </a:buClr>
              <a:buSzPts val="2400"/>
              <a:buFont typeface="Noto Sans Symbols"/>
              <a:buChar char="▪"/>
            </a:pPr>
            <a:r>
              <a:rPr lang="en-US" sz="2400">
                <a:solidFill>
                  <a:schemeClr val="dk1"/>
                </a:solidFill>
                <a:latin typeface="Century Gothic"/>
                <a:ea typeface="Century Gothic"/>
                <a:cs typeface="Century Gothic"/>
                <a:sym typeface="Century Gothic"/>
              </a:rPr>
              <a:t>W3C and WHATWG are mostly friends (We Think), though they are still separate entities</a:t>
            </a:r>
            <a:endParaRPr sz="2400">
              <a:solidFill>
                <a:schemeClr val="dk1"/>
              </a:solidFill>
              <a:latin typeface="Century Gothic"/>
              <a:ea typeface="Century Gothic"/>
              <a:cs typeface="Century Gothic"/>
              <a:sym typeface="Century Gothic"/>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32"/>
          <p:cNvSpPr/>
          <p:nvPr/>
        </p:nvSpPr>
        <p:spPr>
          <a:xfrm>
            <a:off x="602566" y="463030"/>
            <a:ext cx="10986867" cy="76944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4400">
                <a:solidFill>
                  <a:schemeClr val="dk1"/>
                </a:solidFill>
                <a:latin typeface="Century Gothic"/>
                <a:ea typeface="Century Gothic"/>
                <a:cs typeface="Century Gothic"/>
                <a:sym typeface="Century Gothic"/>
              </a:rPr>
              <a:t>What You Need to Know</a:t>
            </a:r>
            <a:endParaRPr sz="2400" cap="none">
              <a:solidFill>
                <a:schemeClr val="dk1"/>
              </a:solidFill>
              <a:latin typeface="Century Gothic"/>
              <a:ea typeface="Century Gothic"/>
              <a:cs typeface="Century Gothic"/>
              <a:sym typeface="Century Gothic"/>
            </a:endParaRPr>
          </a:p>
        </p:txBody>
      </p:sp>
      <p:sp>
        <p:nvSpPr>
          <p:cNvPr id="354" name="Google Shape;354;p32"/>
          <p:cNvSpPr/>
          <p:nvPr/>
        </p:nvSpPr>
        <p:spPr>
          <a:xfrm>
            <a:off x="1148445" y="1641293"/>
            <a:ext cx="10440988" cy="4647426"/>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Clr>
                <a:schemeClr val="dk1"/>
              </a:buClr>
              <a:buSzPts val="2400"/>
              <a:buFont typeface="Noto Sans Symbols"/>
              <a:buChar char="▪"/>
            </a:pPr>
            <a:r>
              <a:rPr b="1" lang="en-US" sz="2400">
                <a:solidFill>
                  <a:schemeClr val="dk1"/>
                </a:solidFill>
                <a:latin typeface="Century Gothic"/>
                <a:ea typeface="Century Gothic"/>
                <a:cs typeface="Century Gothic"/>
                <a:sym typeface="Century Gothic"/>
              </a:rPr>
              <a:t>Q: What HTML elements can I choose from?</a:t>
            </a:r>
            <a:br>
              <a:rPr b="1" lang="en-US" sz="2400">
                <a:solidFill>
                  <a:schemeClr val="dk1"/>
                </a:solidFill>
                <a:latin typeface="Century Gothic"/>
                <a:ea typeface="Century Gothic"/>
                <a:cs typeface="Century Gothic"/>
                <a:sym typeface="Century Gothic"/>
              </a:rPr>
            </a:br>
            <a:r>
              <a:rPr lang="en-US" sz="2400">
                <a:solidFill>
                  <a:schemeClr val="dk1"/>
                </a:solidFill>
                <a:latin typeface="Century Gothic"/>
                <a:ea typeface="Century Gothic"/>
                <a:cs typeface="Century Gothic"/>
                <a:sym typeface="Century Gothic"/>
              </a:rPr>
              <a:t>Check </a:t>
            </a:r>
            <a:r>
              <a:rPr lang="en-US" sz="2400" u="sng">
                <a:solidFill>
                  <a:schemeClr val="dk1"/>
                </a:solidFill>
                <a:latin typeface="Century Gothic"/>
                <a:ea typeface="Century Gothic"/>
                <a:cs typeface="Century Gothic"/>
                <a:sym typeface="Century Gothic"/>
                <a:hlinkClick r:id="rId3">
                  <a:extLst>
                    <a:ext uri="{A12FA001-AC4F-418D-AE19-62706E023703}">
                      <ahyp:hlinkClr val="tx"/>
                    </a:ext>
                  </a:extLst>
                </a:hlinkClick>
              </a:rPr>
              <a:t>MDN's list of HTML tags</a:t>
            </a:r>
            <a:endParaRPr sz="2400">
              <a:solidFill>
                <a:schemeClr val="dk1"/>
              </a:solidFill>
              <a:latin typeface="Century Gothic"/>
              <a:ea typeface="Century Gothic"/>
              <a:cs typeface="Century Gothic"/>
              <a:sym typeface="Century Gothic"/>
            </a:endParaRPr>
          </a:p>
          <a:p>
            <a:pPr indent="-342900" lvl="0" marL="342900" marR="0" rtl="0" algn="l">
              <a:spcBef>
                <a:spcPts val="2400"/>
              </a:spcBef>
              <a:spcAft>
                <a:spcPts val="0"/>
              </a:spcAft>
              <a:buClr>
                <a:schemeClr val="dk1"/>
              </a:buClr>
              <a:buSzPts val="2400"/>
              <a:buFont typeface="Noto Sans Symbols"/>
              <a:buChar char="▪"/>
            </a:pPr>
            <a:r>
              <a:rPr b="1" lang="en-US" sz="2400">
                <a:solidFill>
                  <a:schemeClr val="dk1"/>
                </a:solidFill>
                <a:latin typeface="Century Gothic"/>
                <a:ea typeface="Century Gothic"/>
                <a:cs typeface="Century Gothic"/>
                <a:sym typeface="Century Gothic"/>
              </a:rPr>
              <a:t>Q: How do I know if an HTML tag (or CSS property, or JS feature) is implemented on all browsers?</a:t>
            </a:r>
            <a:br>
              <a:rPr lang="en-US" sz="2400">
                <a:solidFill>
                  <a:schemeClr val="dk1"/>
                </a:solidFill>
                <a:latin typeface="Century Gothic"/>
                <a:ea typeface="Century Gothic"/>
                <a:cs typeface="Century Gothic"/>
                <a:sym typeface="Century Gothic"/>
              </a:rPr>
            </a:br>
            <a:r>
              <a:rPr lang="en-US" sz="2400">
                <a:solidFill>
                  <a:schemeClr val="dk1"/>
                </a:solidFill>
                <a:latin typeface="Century Gothic"/>
                <a:ea typeface="Century Gothic"/>
                <a:cs typeface="Century Gothic"/>
                <a:sym typeface="Century Gothic"/>
              </a:rPr>
              <a:t>Check </a:t>
            </a:r>
            <a:r>
              <a:rPr lang="en-US" sz="2400" u="sng">
                <a:solidFill>
                  <a:schemeClr val="dk1"/>
                </a:solidFill>
                <a:latin typeface="Century Gothic"/>
                <a:ea typeface="Century Gothic"/>
                <a:cs typeface="Century Gothic"/>
                <a:sym typeface="Century Gothic"/>
                <a:hlinkClick r:id="rId4">
                  <a:extLst>
                    <a:ext uri="{A12FA001-AC4F-418D-AE19-62706E023703}">
                      <ahyp:hlinkClr val="tx"/>
                    </a:ext>
                  </a:extLst>
                </a:hlinkClick>
              </a:rPr>
              <a:t>caniuse.com</a:t>
            </a:r>
            <a:endParaRPr sz="2400">
              <a:solidFill>
                <a:schemeClr val="dk1"/>
              </a:solidFill>
              <a:latin typeface="Century Gothic"/>
              <a:ea typeface="Century Gothic"/>
              <a:cs typeface="Century Gothic"/>
              <a:sym typeface="Century Gothic"/>
            </a:endParaRPr>
          </a:p>
          <a:p>
            <a:pPr indent="-342900" lvl="0" marL="342900" marR="0" rtl="0" algn="l">
              <a:spcBef>
                <a:spcPts val="2400"/>
              </a:spcBef>
              <a:spcAft>
                <a:spcPts val="0"/>
              </a:spcAft>
              <a:buClr>
                <a:schemeClr val="dk1"/>
              </a:buClr>
              <a:buSzPts val="2400"/>
              <a:buFont typeface="Noto Sans Symbols"/>
              <a:buChar char="▪"/>
            </a:pPr>
            <a:r>
              <a:rPr b="1" lang="en-US" sz="2400">
                <a:solidFill>
                  <a:schemeClr val="dk1"/>
                </a:solidFill>
                <a:latin typeface="Century Gothic"/>
                <a:ea typeface="Century Gothic"/>
                <a:cs typeface="Century Gothic"/>
                <a:sym typeface="Century Gothic"/>
              </a:rPr>
              <a:t>Q: Why shouldn't I use non-standard HTML/CSS/JavaScript, even if it works in every browser?</a:t>
            </a:r>
            <a:endParaRPr/>
          </a:p>
          <a:p>
            <a:pPr indent="-342900" lvl="1" marL="800100" marR="0" rtl="0" algn="l">
              <a:spcBef>
                <a:spcPts val="2400"/>
              </a:spcBef>
              <a:spcAft>
                <a:spcPts val="0"/>
              </a:spcAft>
              <a:buClr>
                <a:schemeClr val="dk1"/>
              </a:buClr>
              <a:buSzPts val="2400"/>
              <a:buFont typeface="Noto Sans Symbols"/>
              <a:buChar char="▪"/>
            </a:pPr>
            <a:r>
              <a:rPr b="0" i="0" lang="en-US" sz="2400" u="none" cap="none" strike="noStrike">
                <a:solidFill>
                  <a:schemeClr val="dk1"/>
                </a:solidFill>
                <a:latin typeface="Century Gothic"/>
                <a:ea typeface="Century Gothic"/>
                <a:cs typeface="Century Gothic"/>
                <a:sym typeface="Century Gothic"/>
              </a:rPr>
              <a:t>Because it won't be guaranteed to work in the future</a:t>
            </a:r>
            <a:endParaRPr/>
          </a:p>
          <a:p>
            <a:pPr indent="-342900" lvl="1" marL="800100" marR="0" rtl="0" algn="l">
              <a:spcBef>
                <a:spcPts val="2400"/>
              </a:spcBef>
              <a:spcAft>
                <a:spcPts val="0"/>
              </a:spcAft>
              <a:buClr>
                <a:schemeClr val="dk1"/>
              </a:buClr>
              <a:buSzPts val="2400"/>
              <a:buFont typeface="Noto Sans Symbols"/>
              <a:buChar char="▪"/>
            </a:pPr>
            <a:r>
              <a:rPr b="0" i="0" lang="en-US" sz="2400" u="none" cap="none" strike="noStrike">
                <a:solidFill>
                  <a:schemeClr val="dk1"/>
                </a:solidFill>
                <a:latin typeface="Century Gothic"/>
                <a:ea typeface="Century Gothic"/>
                <a:cs typeface="Century Gothic"/>
                <a:sym typeface="Century Gothic"/>
              </a:rPr>
              <a:t>Because it won't be guaranteed to work on all "user agents"</a:t>
            </a:r>
            <a:endParaRPr b="0" i="0" sz="2400" u="none" cap="none" strike="noStrike">
              <a:solidFill>
                <a:schemeClr val="dk1"/>
              </a:solidFill>
              <a:latin typeface="Century Gothic"/>
              <a:ea typeface="Century Gothic"/>
              <a:cs typeface="Century Gothic"/>
              <a:sym typeface="Century Gothic"/>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p33"/>
          <p:cNvSpPr/>
          <p:nvPr/>
        </p:nvSpPr>
        <p:spPr>
          <a:xfrm>
            <a:off x="2093797" y="2967335"/>
            <a:ext cx="8004405" cy="92333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5400">
                <a:solidFill>
                  <a:schemeClr val="dk1"/>
                </a:solidFill>
                <a:latin typeface="Century Gothic"/>
                <a:ea typeface="Century Gothic"/>
                <a:cs typeface="Century Gothic"/>
                <a:sym typeface="Century Gothic"/>
              </a:rPr>
              <a:t>LET’S GET BACK TO CSS</a:t>
            </a:r>
            <a:endParaRPr sz="3200" cap="none">
              <a:solidFill>
                <a:schemeClr val="dk1"/>
              </a:solidFill>
              <a:latin typeface="Century Gothic"/>
              <a:ea typeface="Century Gothic"/>
              <a:cs typeface="Century Gothic"/>
              <a:sym typeface="Century Gothic"/>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34"/>
          <p:cNvSpPr/>
          <p:nvPr/>
        </p:nvSpPr>
        <p:spPr>
          <a:xfrm>
            <a:off x="602566" y="463030"/>
            <a:ext cx="10986867" cy="76944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4400">
                <a:solidFill>
                  <a:schemeClr val="dk1"/>
                </a:solidFill>
                <a:latin typeface="Century Gothic"/>
                <a:ea typeface="Century Gothic"/>
                <a:cs typeface="Century Gothic"/>
                <a:sym typeface="Century Gothic"/>
              </a:rPr>
              <a:t>GUESS WHAT</a:t>
            </a:r>
            <a:endParaRPr sz="2400" cap="none">
              <a:solidFill>
                <a:schemeClr val="dk1"/>
              </a:solidFill>
              <a:latin typeface="Century Gothic"/>
              <a:ea typeface="Century Gothic"/>
              <a:cs typeface="Century Gothic"/>
              <a:sym typeface="Century Gothic"/>
            </a:endParaRPr>
          </a:p>
        </p:txBody>
      </p:sp>
      <p:graphicFrame>
        <p:nvGraphicFramePr>
          <p:cNvPr id="365" name="Google Shape;365;p34"/>
          <p:cNvGraphicFramePr/>
          <p:nvPr/>
        </p:nvGraphicFramePr>
        <p:xfrm>
          <a:off x="1988455" y="1907177"/>
          <a:ext cx="3000000" cy="3000000"/>
        </p:xfrm>
        <a:graphic>
          <a:graphicData uri="http://schemas.openxmlformats.org/drawingml/2006/table">
            <a:tbl>
              <a:tblPr bandRow="1" firstRow="1">
                <a:noFill/>
                <a:tableStyleId>{E9C17F68-AE35-465F-A619-C3E72F6856A9}</a:tableStyleId>
              </a:tblPr>
              <a:tblGrid>
                <a:gridCol w="1323000"/>
                <a:gridCol w="7603275"/>
              </a:tblGrid>
              <a:tr h="370850">
                <a:tc>
                  <a:txBody>
                    <a:bodyPr/>
                    <a:lstStyle/>
                    <a:p>
                      <a:pPr indent="0" lvl="0" marL="0" marR="0" rtl="0" algn="l">
                        <a:spcBef>
                          <a:spcPts val="0"/>
                        </a:spcBef>
                        <a:spcAft>
                          <a:spcPts val="0"/>
                        </a:spcAft>
                        <a:buNone/>
                      </a:pPr>
                      <a:r>
                        <a:rPr lang="en-US" sz="2000">
                          <a:latin typeface="Century Gothic"/>
                          <a:ea typeface="Century Gothic"/>
                          <a:cs typeface="Century Gothic"/>
                          <a:sym typeface="Century Gothic"/>
                        </a:rPr>
                        <a:t>p.abc</a:t>
                      </a:r>
                      <a:endParaRPr sz="2000">
                        <a:latin typeface="Century Gothic"/>
                        <a:ea typeface="Century Gothic"/>
                        <a:cs typeface="Century Gothic"/>
                        <a:sym typeface="Century Gothic"/>
                      </a:endParaRPr>
                    </a:p>
                  </a:txBody>
                  <a:tcPr marT="137150" marB="137150" marR="137150" marL="137150"/>
                </a:tc>
                <a:tc>
                  <a:txBody>
                    <a:bodyPr/>
                    <a:lstStyle/>
                    <a:p>
                      <a:pPr indent="0" lvl="0" marL="0" marR="0" rtl="0" algn="l">
                        <a:spcBef>
                          <a:spcPts val="0"/>
                        </a:spcBef>
                        <a:spcAft>
                          <a:spcPts val="0"/>
                        </a:spcAft>
                        <a:buNone/>
                      </a:pPr>
                      <a:r>
                        <a:t/>
                      </a:r>
                      <a:endParaRPr b="0" sz="2000">
                        <a:latin typeface="Century Gothic"/>
                        <a:ea typeface="Century Gothic"/>
                        <a:cs typeface="Century Gothic"/>
                        <a:sym typeface="Century Gothic"/>
                      </a:endParaRPr>
                    </a:p>
                  </a:txBody>
                  <a:tcPr marT="137150" marB="137150" marR="137150" marL="137150"/>
                </a:tc>
              </a:tr>
              <a:tr h="370850">
                <a:tc>
                  <a:txBody>
                    <a:bodyPr/>
                    <a:lstStyle/>
                    <a:p>
                      <a:pPr indent="0" lvl="0" marL="0" marR="0" rtl="0" algn="l">
                        <a:spcBef>
                          <a:spcPts val="0"/>
                        </a:spcBef>
                        <a:spcAft>
                          <a:spcPts val="0"/>
                        </a:spcAft>
                        <a:buNone/>
                      </a:pPr>
                      <a:r>
                        <a:rPr b="1" lang="en-US" sz="2000">
                          <a:latin typeface="Century Gothic"/>
                          <a:ea typeface="Century Gothic"/>
                          <a:cs typeface="Century Gothic"/>
                          <a:sym typeface="Century Gothic"/>
                        </a:rPr>
                        <a:t>p .abc</a:t>
                      </a:r>
                      <a:endParaRPr b="1" sz="2000">
                        <a:latin typeface="Century Gothic"/>
                        <a:ea typeface="Century Gothic"/>
                        <a:cs typeface="Century Gothic"/>
                        <a:sym typeface="Century Gothic"/>
                      </a:endParaRPr>
                    </a:p>
                  </a:txBody>
                  <a:tcPr marT="137150" marB="137150" marR="137150" marL="137150"/>
                </a:tc>
                <a:tc>
                  <a:txBody>
                    <a:bodyPr/>
                    <a:lstStyle/>
                    <a:p>
                      <a:pPr indent="0" lvl="0" marL="0" marR="0" rtl="0" algn="l">
                        <a:spcBef>
                          <a:spcPts val="0"/>
                        </a:spcBef>
                        <a:spcAft>
                          <a:spcPts val="0"/>
                        </a:spcAft>
                        <a:buNone/>
                      </a:pPr>
                      <a:r>
                        <a:t/>
                      </a:r>
                      <a:endParaRPr b="1" sz="2000">
                        <a:latin typeface="Century Gothic"/>
                        <a:ea typeface="Century Gothic"/>
                        <a:cs typeface="Century Gothic"/>
                        <a:sym typeface="Century Gothic"/>
                      </a:endParaRPr>
                    </a:p>
                  </a:txBody>
                  <a:tcPr marT="137150" marB="137150" marR="137150" marL="137150"/>
                </a:tc>
              </a:tr>
              <a:tr h="370850">
                <a:tc>
                  <a:txBody>
                    <a:bodyPr/>
                    <a:lstStyle/>
                    <a:p>
                      <a:pPr indent="0" lvl="0" marL="0" marR="0" rtl="0" algn="l">
                        <a:spcBef>
                          <a:spcPts val="0"/>
                        </a:spcBef>
                        <a:spcAft>
                          <a:spcPts val="0"/>
                        </a:spcAft>
                        <a:buNone/>
                      </a:pPr>
                      <a:r>
                        <a:rPr b="1" lang="en-US" sz="2000">
                          <a:latin typeface="Century Gothic"/>
                          <a:ea typeface="Century Gothic"/>
                          <a:cs typeface="Century Gothic"/>
                          <a:sym typeface="Century Gothic"/>
                        </a:rPr>
                        <a:t>p, .abc</a:t>
                      </a:r>
                      <a:endParaRPr b="1" sz="2000">
                        <a:latin typeface="Century Gothic"/>
                        <a:ea typeface="Century Gothic"/>
                        <a:cs typeface="Century Gothic"/>
                        <a:sym typeface="Century Gothic"/>
                      </a:endParaRPr>
                    </a:p>
                  </a:txBody>
                  <a:tcPr marT="137150" marB="137150" marR="137150" marL="137150"/>
                </a:tc>
                <a:tc>
                  <a:txBody>
                    <a:bodyPr/>
                    <a:lstStyle/>
                    <a:p>
                      <a:pPr indent="0" lvl="0" marL="0" marR="0" rtl="0" algn="l">
                        <a:spcBef>
                          <a:spcPts val="0"/>
                        </a:spcBef>
                        <a:spcAft>
                          <a:spcPts val="0"/>
                        </a:spcAft>
                        <a:buNone/>
                      </a:pPr>
                      <a:r>
                        <a:t/>
                      </a:r>
                      <a:endParaRPr b="1" sz="2000">
                        <a:latin typeface="Century Gothic"/>
                        <a:ea typeface="Century Gothic"/>
                        <a:cs typeface="Century Gothic"/>
                        <a:sym typeface="Century Gothic"/>
                      </a:endParaRPr>
                    </a:p>
                  </a:txBody>
                  <a:tcPr marT="137150" marB="137150" marR="137150" marL="137150"/>
                </a:tc>
              </a:tr>
            </a:tbl>
          </a:graphicData>
        </a:graphic>
      </p:graphicFrame>
      <p:pic>
        <p:nvPicPr>
          <p:cNvPr id="366" name="Google Shape;366;p34"/>
          <p:cNvPicPr preferRelativeResize="0"/>
          <p:nvPr/>
        </p:nvPicPr>
        <p:blipFill rotWithShape="1">
          <a:blip r:embed="rId3">
            <a:alphaModFix/>
          </a:blip>
          <a:srcRect b="0" l="0" r="0" t="0"/>
          <a:stretch/>
        </p:blipFill>
        <p:spPr>
          <a:xfrm>
            <a:off x="3096916" y="4319243"/>
            <a:ext cx="5998167" cy="1481029"/>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p35"/>
          <p:cNvSpPr/>
          <p:nvPr/>
        </p:nvSpPr>
        <p:spPr>
          <a:xfrm>
            <a:off x="602566" y="463030"/>
            <a:ext cx="10986867" cy="76944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4400">
                <a:solidFill>
                  <a:schemeClr val="dk1"/>
                </a:solidFill>
                <a:latin typeface="Century Gothic"/>
                <a:ea typeface="Century Gothic"/>
                <a:cs typeface="Century Gothic"/>
                <a:sym typeface="Century Gothic"/>
              </a:rPr>
              <a:t>GUESS WHAT</a:t>
            </a:r>
            <a:endParaRPr sz="2400" cap="none">
              <a:solidFill>
                <a:schemeClr val="dk1"/>
              </a:solidFill>
              <a:latin typeface="Century Gothic"/>
              <a:ea typeface="Century Gothic"/>
              <a:cs typeface="Century Gothic"/>
              <a:sym typeface="Century Gothic"/>
            </a:endParaRPr>
          </a:p>
        </p:txBody>
      </p:sp>
      <p:graphicFrame>
        <p:nvGraphicFramePr>
          <p:cNvPr id="372" name="Google Shape;372;p35"/>
          <p:cNvGraphicFramePr/>
          <p:nvPr/>
        </p:nvGraphicFramePr>
        <p:xfrm>
          <a:off x="1973941" y="1994262"/>
          <a:ext cx="3000000" cy="3000000"/>
        </p:xfrm>
        <a:graphic>
          <a:graphicData uri="http://schemas.openxmlformats.org/drawingml/2006/table">
            <a:tbl>
              <a:tblPr bandRow="1" firstRow="1">
                <a:noFill/>
                <a:tableStyleId>{E9C17F68-AE35-465F-A619-C3E72F6856A9}</a:tableStyleId>
              </a:tblPr>
              <a:tblGrid>
                <a:gridCol w="1323000"/>
                <a:gridCol w="7603275"/>
              </a:tblGrid>
              <a:tr h="370850">
                <a:tc>
                  <a:txBody>
                    <a:bodyPr/>
                    <a:lstStyle/>
                    <a:p>
                      <a:pPr indent="0" lvl="0" marL="0" marR="0" rtl="0" algn="l">
                        <a:spcBef>
                          <a:spcPts val="0"/>
                        </a:spcBef>
                        <a:spcAft>
                          <a:spcPts val="0"/>
                        </a:spcAft>
                        <a:buNone/>
                      </a:pPr>
                      <a:r>
                        <a:rPr lang="en-US" sz="2000">
                          <a:latin typeface="Century Gothic"/>
                          <a:ea typeface="Century Gothic"/>
                          <a:cs typeface="Century Gothic"/>
                          <a:sym typeface="Century Gothic"/>
                        </a:rPr>
                        <a:t>p.abc</a:t>
                      </a:r>
                      <a:endParaRPr sz="2000">
                        <a:latin typeface="Century Gothic"/>
                        <a:ea typeface="Century Gothic"/>
                        <a:cs typeface="Century Gothic"/>
                        <a:sym typeface="Century Gothic"/>
                      </a:endParaRPr>
                    </a:p>
                  </a:txBody>
                  <a:tcPr marT="137150" marB="137150" marR="137150" marL="137150"/>
                </a:tc>
                <a:tc>
                  <a:txBody>
                    <a:bodyPr/>
                    <a:lstStyle/>
                    <a:p>
                      <a:pPr indent="0" lvl="0" marL="0" marR="0" rtl="0" algn="l">
                        <a:spcBef>
                          <a:spcPts val="0"/>
                        </a:spcBef>
                        <a:spcAft>
                          <a:spcPts val="0"/>
                        </a:spcAft>
                        <a:buNone/>
                      </a:pPr>
                      <a:r>
                        <a:rPr b="0" lang="en-US" sz="2000">
                          <a:latin typeface="Century Gothic"/>
                          <a:ea typeface="Century Gothic"/>
                          <a:cs typeface="Century Gothic"/>
                          <a:sym typeface="Century Gothic"/>
                        </a:rPr>
                        <a:t>A </a:t>
                      </a:r>
                      <a:r>
                        <a:rPr b="1" lang="en-US" sz="2000">
                          <a:latin typeface="Century Gothic"/>
                          <a:ea typeface="Century Gothic"/>
                          <a:cs typeface="Century Gothic"/>
                          <a:sym typeface="Century Gothic"/>
                        </a:rPr>
                        <a:t>&lt;p&gt;</a:t>
                      </a:r>
                      <a:r>
                        <a:rPr b="0" lang="en-US" sz="2000">
                          <a:latin typeface="Century Gothic"/>
                          <a:ea typeface="Century Gothic"/>
                          <a:cs typeface="Century Gothic"/>
                          <a:sym typeface="Century Gothic"/>
                        </a:rPr>
                        <a:t> element with the abc class</a:t>
                      </a:r>
                      <a:endParaRPr/>
                    </a:p>
                  </a:txBody>
                  <a:tcPr marT="137150" marB="137150" marR="137150" marL="137150"/>
                </a:tc>
              </a:tr>
              <a:tr h="370850">
                <a:tc>
                  <a:txBody>
                    <a:bodyPr/>
                    <a:lstStyle/>
                    <a:p>
                      <a:pPr indent="0" lvl="0" marL="0" marR="0" rtl="0" algn="l">
                        <a:spcBef>
                          <a:spcPts val="0"/>
                        </a:spcBef>
                        <a:spcAft>
                          <a:spcPts val="0"/>
                        </a:spcAft>
                        <a:buNone/>
                      </a:pPr>
                      <a:r>
                        <a:rPr b="1" lang="en-US" sz="2000">
                          <a:latin typeface="Century Gothic"/>
                          <a:ea typeface="Century Gothic"/>
                          <a:cs typeface="Century Gothic"/>
                          <a:sym typeface="Century Gothic"/>
                        </a:rPr>
                        <a:t>p .abc</a:t>
                      </a:r>
                      <a:endParaRPr b="1" sz="2000">
                        <a:latin typeface="Century Gothic"/>
                        <a:ea typeface="Century Gothic"/>
                        <a:cs typeface="Century Gothic"/>
                        <a:sym typeface="Century Gothic"/>
                      </a:endParaRPr>
                    </a:p>
                  </a:txBody>
                  <a:tcPr marT="137150" marB="137150" marR="137150" marL="137150"/>
                </a:tc>
                <a:tc>
                  <a:txBody>
                    <a:bodyPr/>
                    <a:lstStyle/>
                    <a:p>
                      <a:pPr indent="0" lvl="0" marL="0" marR="0" rtl="0" algn="l">
                        <a:spcBef>
                          <a:spcPts val="0"/>
                        </a:spcBef>
                        <a:spcAft>
                          <a:spcPts val="0"/>
                        </a:spcAft>
                        <a:buNone/>
                      </a:pPr>
                      <a:r>
                        <a:rPr lang="en-US" sz="2000">
                          <a:latin typeface="Century Gothic"/>
                          <a:ea typeface="Century Gothic"/>
                          <a:cs typeface="Century Gothic"/>
                          <a:sym typeface="Century Gothic"/>
                        </a:rPr>
                        <a:t>An element with the abc class that descends from </a:t>
                      </a:r>
                      <a:r>
                        <a:rPr b="1" lang="en-US" sz="2000">
                          <a:latin typeface="Century Gothic"/>
                          <a:ea typeface="Century Gothic"/>
                          <a:cs typeface="Century Gothic"/>
                          <a:sym typeface="Century Gothic"/>
                        </a:rPr>
                        <a:t>&lt;p&gt;</a:t>
                      </a:r>
                      <a:endParaRPr/>
                    </a:p>
                  </a:txBody>
                  <a:tcPr marT="137150" marB="137150" marR="137150" marL="137150"/>
                </a:tc>
              </a:tr>
              <a:tr h="370850">
                <a:tc>
                  <a:txBody>
                    <a:bodyPr/>
                    <a:lstStyle/>
                    <a:p>
                      <a:pPr indent="0" lvl="0" marL="0" marR="0" rtl="0" algn="l">
                        <a:spcBef>
                          <a:spcPts val="0"/>
                        </a:spcBef>
                        <a:spcAft>
                          <a:spcPts val="0"/>
                        </a:spcAft>
                        <a:buNone/>
                      </a:pPr>
                      <a:r>
                        <a:rPr b="1" lang="en-US" sz="2000">
                          <a:latin typeface="Century Gothic"/>
                          <a:ea typeface="Century Gothic"/>
                          <a:cs typeface="Century Gothic"/>
                          <a:sym typeface="Century Gothic"/>
                        </a:rPr>
                        <a:t>p, .abc</a:t>
                      </a:r>
                      <a:endParaRPr b="1" sz="2000">
                        <a:latin typeface="Century Gothic"/>
                        <a:ea typeface="Century Gothic"/>
                        <a:cs typeface="Century Gothic"/>
                        <a:sym typeface="Century Gothic"/>
                      </a:endParaRPr>
                    </a:p>
                  </a:txBody>
                  <a:tcPr marT="137150" marB="137150" marR="137150" marL="137150"/>
                </a:tc>
                <a:tc>
                  <a:txBody>
                    <a:bodyPr/>
                    <a:lstStyle/>
                    <a:p>
                      <a:pPr indent="0" lvl="0" marL="0" marR="0" rtl="0" algn="l">
                        <a:spcBef>
                          <a:spcPts val="0"/>
                        </a:spcBef>
                        <a:spcAft>
                          <a:spcPts val="0"/>
                        </a:spcAft>
                        <a:buNone/>
                      </a:pPr>
                      <a:r>
                        <a:rPr lang="en-US" sz="2000">
                          <a:latin typeface="Century Gothic"/>
                          <a:ea typeface="Century Gothic"/>
                          <a:cs typeface="Century Gothic"/>
                          <a:sym typeface="Century Gothic"/>
                        </a:rPr>
                        <a:t>All</a:t>
                      </a:r>
                      <a:r>
                        <a:rPr b="1" lang="en-US" sz="2000">
                          <a:latin typeface="Century Gothic"/>
                          <a:ea typeface="Century Gothic"/>
                          <a:cs typeface="Century Gothic"/>
                          <a:sym typeface="Century Gothic"/>
                        </a:rPr>
                        <a:t> &lt;p&gt; </a:t>
                      </a:r>
                      <a:r>
                        <a:rPr lang="en-US" sz="2000">
                          <a:latin typeface="Century Gothic"/>
                          <a:ea typeface="Century Gothic"/>
                          <a:cs typeface="Century Gothic"/>
                          <a:sym typeface="Century Gothic"/>
                        </a:rPr>
                        <a:t>elements and all elements with the </a:t>
                      </a:r>
                      <a:r>
                        <a:rPr b="1" lang="en-US" sz="2000">
                          <a:latin typeface="Century Gothic"/>
                          <a:ea typeface="Century Gothic"/>
                          <a:cs typeface="Century Gothic"/>
                          <a:sym typeface="Century Gothic"/>
                        </a:rPr>
                        <a:t>abc class</a:t>
                      </a:r>
                      <a:endParaRPr/>
                    </a:p>
                  </a:txBody>
                  <a:tcPr marT="137150" marB="137150" marR="137150" marL="137150"/>
                </a:tc>
              </a:tr>
            </a:tbl>
          </a:graphicData>
        </a:graphic>
      </p:graphicFrame>
      <p:sp>
        <p:nvSpPr>
          <p:cNvPr id="373" name="Google Shape;373;p35"/>
          <p:cNvSpPr/>
          <p:nvPr/>
        </p:nvSpPr>
        <p:spPr>
          <a:xfrm>
            <a:off x="6545942" y="4277970"/>
            <a:ext cx="4673601" cy="1631216"/>
          </a:xfrm>
          <a:prstGeom prst="rect">
            <a:avLst/>
          </a:prstGeom>
          <a:noFill/>
          <a:ln>
            <a:noFill/>
          </a:ln>
        </p:spPr>
        <p:txBody>
          <a:bodyPr anchorCtr="0" anchor="ctr" bIns="45700" lIns="91425" spcFirstLastPara="1" rIns="91425" wrap="square" tIns="45700">
            <a:spAutoFit/>
          </a:bodyPr>
          <a:lstStyle/>
          <a:p>
            <a:pPr indent="0" lvl="0" marL="0" marR="0" rtl="0" algn="just">
              <a:lnSpc>
                <a:spcPct val="100000"/>
              </a:lnSpc>
              <a:spcBef>
                <a:spcPts val="0"/>
              </a:spcBef>
              <a:spcAft>
                <a:spcPts val="0"/>
              </a:spcAft>
              <a:buClr>
                <a:schemeClr val="dk1"/>
              </a:buClr>
              <a:buSzPts val="2000"/>
              <a:buFont typeface="Century Gothic"/>
              <a:buNone/>
            </a:pPr>
            <a:r>
              <a:rPr b="1" i="0" lang="en-US" sz="2000" u="none" cap="none" strike="noStrike">
                <a:solidFill>
                  <a:schemeClr val="dk1"/>
                </a:solidFill>
                <a:latin typeface="Century Gothic"/>
                <a:ea typeface="Century Gothic"/>
                <a:cs typeface="Century Gothic"/>
                <a:sym typeface="Century Gothic"/>
              </a:rPr>
              <a:t>A: Read from right to left:</a:t>
            </a:r>
            <a:endParaRPr/>
          </a:p>
          <a:p>
            <a:pPr indent="0" lvl="0" marL="0" marR="0" rtl="0" algn="just">
              <a:lnSpc>
                <a:spcPct val="100000"/>
              </a:lnSpc>
              <a:spcBef>
                <a:spcPts val="0"/>
              </a:spcBef>
              <a:spcAft>
                <a:spcPts val="0"/>
              </a:spcAft>
              <a:buClr>
                <a:schemeClr val="dk1"/>
              </a:buClr>
              <a:buSzPts val="2000"/>
              <a:buFont typeface="Century Gothic"/>
              <a:buNone/>
            </a:pPr>
            <a:r>
              <a:rPr b="1" i="0" lang="en-US" sz="2000" u="none" cap="none" strike="noStrike">
                <a:solidFill>
                  <a:schemeClr val="dk1"/>
                </a:solidFill>
                <a:latin typeface="Century Gothic"/>
                <a:ea typeface="Century Gothic"/>
                <a:cs typeface="Century Gothic"/>
                <a:sym typeface="Century Gothic"/>
              </a:rPr>
              <a:t>&lt;strong&gt; </a:t>
            </a:r>
            <a:r>
              <a:rPr i="0" lang="en-US" sz="2000" u="none" cap="none" strike="noStrike">
                <a:solidFill>
                  <a:schemeClr val="dk1"/>
                </a:solidFill>
                <a:latin typeface="Century Gothic"/>
                <a:ea typeface="Century Gothic"/>
                <a:cs typeface="Century Gothic"/>
                <a:sym typeface="Century Gothic"/>
              </a:rPr>
              <a:t>tags that are children of </a:t>
            </a:r>
            <a:r>
              <a:rPr b="1" i="0" lang="en-US" sz="2000" u="none" cap="none" strike="noStrike">
                <a:solidFill>
                  <a:schemeClr val="dk1"/>
                </a:solidFill>
                <a:latin typeface="Century Gothic"/>
                <a:ea typeface="Century Gothic"/>
                <a:cs typeface="Century Gothic"/>
                <a:sym typeface="Century Gothic"/>
              </a:rPr>
              <a:t>&lt;li&gt; </a:t>
            </a:r>
            <a:r>
              <a:rPr i="0" lang="en-US" sz="2000" u="none" cap="none" strike="noStrike">
                <a:solidFill>
                  <a:schemeClr val="dk1"/>
                </a:solidFill>
                <a:latin typeface="Century Gothic"/>
                <a:ea typeface="Century Gothic"/>
                <a:cs typeface="Century Gothic"/>
                <a:sym typeface="Century Gothic"/>
              </a:rPr>
              <a:t>tags that have an "important" class that are children of the element with the "main" id. </a:t>
            </a:r>
            <a:endParaRPr/>
          </a:p>
        </p:txBody>
      </p:sp>
      <p:pic>
        <p:nvPicPr>
          <p:cNvPr id="374" name="Google Shape;374;p35"/>
          <p:cNvPicPr preferRelativeResize="0"/>
          <p:nvPr/>
        </p:nvPicPr>
        <p:blipFill rotWithShape="1">
          <a:blip r:embed="rId3">
            <a:alphaModFix/>
          </a:blip>
          <a:srcRect b="0" l="0" r="0" t="0"/>
          <a:stretch/>
        </p:blipFill>
        <p:spPr>
          <a:xfrm>
            <a:off x="1973941" y="4556012"/>
            <a:ext cx="4354286" cy="1075132"/>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36"/>
          <p:cNvSpPr/>
          <p:nvPr/>
        </p:nvSpPr>
        <p:spPr>
          <a:xfrm>
            <a:off x="602566" y="463030"/>
            <a:ext cx="10986867" cy="76944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4400">
                <a:solidFill>
                  <a:schemeClr val="dk1"/>
                </a:solidFill>
                <a:latin typeface="Century Gothic"/>
                <a:ea typeface="Century Gothic"/>
                <a:cs typeface="Century Gothic"/>
                <a:sym typeface="Century Gothic"/>
              </a:rPr>
              <a:t>COLLIDING STYLES</a:t>
            </a:r>
            <a:endParaRPr sz="2400" cap="none">
              <a:solidFill>
                <a:schemeClr val="dk1"/>
              </a:solidFill>
              <a:latin typeface="Century Gothic"/>
              <a:ea typeface="Century Gothic"/>
              <a:cs typeface="Century Gothic"/>
              <a:sym typeface="Century Gothic"/>
            </a:endParaRPr>
          </a:p>
        </p:txBody>
      </p:sp>
      <p:sp>
        <p:nvSpPr>
          <p:cNvPr id="380" name="Google Shape;380;p36"/>
          <p:cNvSpPr txBox="1"/>
          <p:nvPr/>
        </p:nvSpPr>
        <p:spPr>
          <a:xfrm>
            <a:off x="1509485" y="1636877"/>
            <a:ext cx="7576457"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Century Gothic"/>
                <a:ea typeface="Century Gothic"/>
                <a:cs typeface="Century Gothic"/>
                <a:sym typeface="Century Gothic"/>
              </a:rPr>
              <a:t>When styles collide, the most specific rule wins (</a:t>
            </a:r>
            <a:r>
              <a:rPr lang="en-US" sz="2000" u="sng">
                <a:solidFill>
                  <a:schemeClr val="dk1"/>
                </a:solidFill>
                <a:latin typeface="Century Gothic"/>
                <a:ea typeface="Century Gothic"/>
                <a:cs typeface="Century Gothic"/>
                <a:sym typeface="Century Gothic"/>
                <a:hlinkClick r:id="rId3">
                  <a:extLst>
                    <a:ext uri="{A12FA001-AC4F-418D-AE19-62706E023703}">
                      <ahyp:hlinkClr val="tx"/>
                    </a:ext>
                  </a:extLst>
                </a:hlinkClick>
              </a:rPr>
              <a:t>specificity</a:t>
            </a:r>
            <a:r>
              <a:rPr lang="en-US" sz="2000">
                <a:solidFill>
                  <a:schemeClr val="dk1"/>
                </a:solidFill>
                <a:latin typeface="Century Gothic"/>
                <a:ea typeface="Century Gothic"/>
                <a:cs typeface="Century Gothic"/>
                <a:sym typeface="Century Gothic"/>
              </a:rPr>
              <a:t>)</a:t>
            </a:r>
            <a:endParaRPr/>
          </a:p>
        </p:txBody>
      </p:sp>
      <p:pic>
        <p:nvPicPr>
          <p:cNvPr id="381" name="Google Shape;381;p36"/>
          <p:cNvPicPr preferRelativeResize="0"/>
          <p:nvPr/>
        </p:nvPicPr>
        <p:blipFill rotWithShape="1">
          <a:blip r:embed="rId4">
            <a:alphaModFix/>
          </a:blip>
          <a:srcRect b="0" l="0" r="0" t="0"/>
          <a:stretch/>
        </p:blipFill>
        <p:spPr>
          <a:xfrm>
            <a:off x="3314019" y="2644775"/>
            <a:ext cx="6086475" cy="2381250"/>
          </a:xfrm>
          <a:prstGeom prst="rect">
            <a:avLst/>
          </a:prstGeom>
          <a:noFill/>
          <a:ln cap="flat" cmpd="sng" w="9525">
            <a:solidFill>
              <a:schemeClr val="dk1"/>
            </a:solidFill>
            <a:prstDash val="solid"/>
            <a:round/>
            <a:headEnd len="sm" w="sm" type="none"/>
            <a:tailEnd len="sm" w="sm" type="none"/>
          </a:ln>
        </p:spPr>
      </p:pic>
      <p:sp>
        <p:nvSpPr>
          <p:cNvPr id="382" name="Google Shape;382;p36"/>
          <p:cNvSpPr txBox="1"/>
          <p:nvPr/>
        </p:nvSpPr>
        <p:spPr>
          <a:xfrm>
            <a:off x="1117599" y="5791998"/>
            <a:ext cx="10776633"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entury Gothic"/>
                <a:ea typeface="Century Gothic"/>
                <a:cs typeface="Century Gothic"/>
                <a:sym typeface="Century Gothic"/>
              </a:rPr>
              <a:t>Aside: The process of figuring out what rule applies to a given element is called the cascade. This is where the "C" in Cascading Style Sheets comes from.</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p37"/>
          <p:cNvSpPr/>
          <p:nvPr/>
        </p:nvSpPr>
        <p:spPr>
          <a:xfrm>
            <a:off x="602566" y="463030"/>
            <a:ext cx="10986867" cy="76944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4400">
                <a:solidFill>
                  <a:schemeClr val="dk1"/>
                </a:solidFill>
                <a:latin typeface="Century Gothic"/>
                <a:ea typeface="Century Gothic"/>
                <a:cs typeface="Century Gothic"/>
                <a:sym typeface="Century Gothic"/>
              </a:rPr>
              <a:t>COLLIDING STYLES</a:t>
            </a:r>
            <a:endParaRPr sz="2400" cap="none">
              <a:solidFill>
                <a:schemeClr val="dk1"/>
              </a:solidFill>
              <a:latin typeface="Century Gothic"/>
              <a:ea typeface="Century Gothic"/>
              <a:cs typeface="Century Gothic"/>
              <a:sym typeface="Century Gothic"/>
            </a:endParaRPr>
          </a:p>
        </p:txBody>
      </p:sp>
      <p:sp>
        <p:nvSpPr>
          <p:cNvPr id="388" name="Google Shape;388;p37"/>
          <p:cNvSpPr txBox="1"/>
          <p:nvPr/>
        </p:nvSpPr>
        <p:spPr>
          <a:xfrm>
            <a:off x="1701913" y="1556836"/>
            <a:ext cx="7997371" cy="286232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dk1"/>
                </a:solidFill>
                <a:latin typeface="Century Gothic"/>
                <a:ea typeface="Century Gothic"/>
                <a:cs typeface="Century Gothic"/>
                <a:sym typeface="Century Gothic"/>
              </a:rPr>
              <a:t>Specificity precedence rules (details):</a:t>
            </a:r>
            <a:endParaRPr/>
          </a:p>
          <a:p>
            <a:pPr indent="0" lvl="0" marL="0" marR="0" rtl="0" algn="l">
              <a:spcBef>
                <a:spcPts val="0"/>
              </a:spcBef>
              <a:spcAft>
                <a:spcPts val="0"/>
              </a:spcAft>
              <a:buNone/>
            </a:pPr>
            <a:r>
              <a:t/>
            </a:r>
            <a:endParaRPr b="1" sz="2000">
              <a:solidFill>
                <a:schemeClr val="dk1"/>
              </a:solidFill>
              <a:latin typeface="Century Gothic"/>
              <a:ea typeface="Century Gothic"/>
              <a:cs typeface="Century Gothic"/>
              <a:sym typeface="Century Gothic"/>
            </a:endParaRPr>
          </a:p>
          <a:p>
            <a:pPr indent="-342900" lvl="0" marL="342900" marR="0" rtl="0" algn="l">
              <a:spcBef>
                <a:spcPts val="1200"/>
              </a:spcBef>
              <a:spcAft>
                <a:spcPts val="0"/>
              </a:spcAft>
              <a:buClr>
                <a:schemeClr val="dk1"/>
              </a:buClr>
              <a:buSzPts val="2000"/>
              <a:buFont typeface="Noto Sans Symbols"/>
              <a:buChar char="▪"/>
            </a:pPr>
            <a:r>
              <a:rPr lang="en-US" sz="2000">
                <a:solidFill>
                  <a:schemeClr val="dk1"/>
                </a:solidFill>
                <a:latin typeface="Century Gothic"/>
                <a:ea typeface="Century Gothic"/>
                <a:cs typeface="Century Gothic"/>
                <a:sym typeface="Century Gothic"/>
              </a:rPr>
              <a:t>ids are more specific than classes</a:t>
            </a:r>
            <a:endParaRPr/>
          </a:p>
          <a:p>
            <a:pPr indent="-342900" lvl="0" marL="342900" marR="0" rtl="0" algn="l">
              <a:spcBef>
                <a:spcPts val="1200"/>
              </a:spcBef>
              <a:spcAft>
                <a:spcPts val="0"/>
              </a:spcAft>
              <a:buClr>
                <a:schemeClr val="dk1"/>
              </a:buClr>
              <a:buSzPts val="2000"/>
              <a:buFont typeface="Noto Sans Symbols"/>
              <a:buChar char="▪"/>
            </a:pPr>
            <a:r>
              <a:rPr lang="en-US" sz="2000">
                <a:solidFill>
                  <a:schemeClr val="dk1"/>
                </a:solidFill>
                <a:latin typeface="Century Gothic"/>
                <a:ea typeface="Century Gothic"/>
                <a:cs typeface="Century Gothic"/>
                <a:sym typeface="Century Gothic"/>
              </a:rPr>
              <a:t>classes are more specific than element names</a:t>
            </a:r>
            <a:endParaRPr/>
          </a:p>
          <a:p>
            <a:pPr indent="-342900" lvl="0" marL="342900" marR="0" rtl="0" algn="l">
              <a:spcBef>
                <a:spcPts val="1200"/>
              </a:spcBef>
              <a:spcAft>
                <a:spcPts val="0"/>
              </a:spcAft>
              <a:buClr>
                <a:schemeClr val="dk1"/>
              </a:buClr>
              <a:buSzPts val="2000"/>
              <a:buFont typeface="Noto Sans Symbols"/>
              <a:buChar char="▪"/>
            </a:pPr>
            <a:r>
              <a:rPr lang="en-US" sz="2000">
                <a:solidFill>
                  <a:schemeClr val="dk1"/>
                </a:solidFill>
                <a:latin typeface="Century Gothic"/>
                <a:ea typeface="Century Gothic"/>
                <a:cs typeface="Century Gothic"/>
                <a:sym typeface="Century Gothic"/>
              </a:rPr>
              <a:t>Style rules that directly target elements are more specific than style rules that are inherited </a:t>
            </a:r>
            <a:endParaRPr/>
          </a:p>
          <a:p>
            <a:pPr indent="-342900" lvl="0" marL="342900" marR="0" rtl="0" algn="l">
              <a:spcBef>
                <a:spcPts val="1200"/>
              </a:spcBef>
              <a:spcAft>
                <a:spcPts val="0"/>
              </a:spcAft>
              <a:buClr>
                <a:schemeClr val="dk1"/>
              </a:buClr>
              <a:buSzPts val="2000"/>
              <a:buFont typeface="Noto Sans Symbols"/>
              <a:buChar char="▪"/>
            </a:pPr>
            <a:r>
              <a:rPr lang="en-US" sz="2000">
                <a:solidFill>
                  <a:schemeClr val="dk1"/>
                </a:solidFill>
                <a:latin typeface="Century Gothic"/>
                <a:ea typeface="Century Gothic"/>
                <a:cs typeface="Century Gothic"/>
                <a:sym typeface="Century Gothic"/>
              </a:rPr>
              <a:t>If elements have the same specificity, the later rule wins.</a:t>
            </a:r>
            <a:endParaRPr/>
          </a:p>
        </p:txBody>
      </p:sp>
      <p:pic>
        <p:nvPicPr>
          <p:cNvPr id="389" name="Google Shape;389;p37"/>
          <p:cNvPicPr preferRelativeResize="0"/>
          <p:nvPr/>
        </p:nvPicPr>
        <p:blipFill rotWithShape="1">
          <a:blip r:embed="rId3">
            <a:alphaModFix/>
          </a:blip>
          <a:srcRect b="0" l="0" r="0" t="0"/>
          <a:stretch/>
        </p:blipFill>
        <p:spPr>
          <a:xfrm>
            <a:off x="3360282" y="4639275"/>
            <a:ext cx="4680632" cy="1907194"/>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sp>
        <p:nvSpPr>
          <p:cNvPr id="394" name="Google Shape;394;p38"/>
          <p:cNvSpPr/>
          <p:nvPr/>
        </p:nvSpPr>
        <p:spPr>
          <a:xfrm>
            <a:off x="602565" y="303373"/>
            <a:ext cx="10986867" cy="76944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4400">
                <a:solidFill>
                  <a:schemeClr val="dk1"/>
                </a:solidFill>
                <a:latin typeface="Century Gothic"/>
                <a:ea typeface="Century Gothic"/>
                <a:cs typeface="Century Gothic"/>
                <a:sym typeface="Century Gothic"/>
              </a:rPr>
              <a:t>The !important exception</a:t>
            </a:r>
            <a:endParaRPr sz="2400" cap="none">
              <a:solidFill>
                <a:schemeClr val="dk1"/>
              </a:solidFill>
              <a:latin typeface="Century Gothic"/>
              <a:ea typeface="Century Gothic"/>
              <a:cs typeface="Century Gothic"/>
              <a:sym typeface="Century Gothic"/>
            </a:endParaRPr>
          </a:p>
        </p:txBody>
      </p:sp>
      <p:sp>
        <p:nvSpPr>
          <p:cNvPr id="395" name="Google Shape;395;p38"/>
          <p:cNvSpPr/>
          <p:nvPr/>
        </p:nvSpPr>
        <p:spPr>
          <a:xfrm>
            <a:off x="1074055" y="1351071"/>
            <a:ext cx="10043886" cy="2554545"/>
          </a:xfrm>
          <a:prstGeom prst="rect">
            <a:avLst/>
          </a:prstGeom>
          <a:solidFill>
            <a:srgbClr val="FFFFFF"/>
          </a:solidFill>
          <a:ln>
            <a:noFill/>
          </a:ln>
        </p:spPr>
        <p:txBody>
          <a:bodyPr anchorCtr="0" anchor="ctr" bIns="45700" lIns="91425" spcFirstLastPara="1" rIns="91425" wrap="square" tIns="45700">
            <a:spAutoFit/>
          </a:bodyPr>
          <a:lstStyle/>
          <a:p>
            <a:pPr indent="-342900" lvl="0" marL="342900" marR="0" rtl="0" algn="just">
              <a:lnSpc>
                <a:spcPct val="100000"/>
              </a:lnSpc>
              <a:spcBef>
                <a:spcPts val="0"/>
              </a:spcBef>
              <a:spcAft>
                <a:spcPts val="0"/>
              </a:spcAft>
              <a:buClr>
                <a:srgbClr val="212121"/>
              </a:buClr>
              <a:buSzPts val="2000"/>
              <a:buFont typeface="Noto Sans Symbols"/>
              <a:buChar char="▪"/>
            </a:pPr>
            <a:r>
              <a:rPr b="0" i="0" lang="en-US" sz="2000" u="none" cap="none" strike="noStrike">
                <a:solidFill>
                  <a:srgbClr val="212121"/>
                </a:solidFill>
                <a:latin typeface="Century Gothic"/>
                <a:ea typeface="Century Gothic"/>
                <a:cs typeface="Century Gothic"/>
                <a:sym typeface="Century Gothic"/>
              </a:rPr>
              <a:t>When an important rule is used on a style declaration, this declaration overrides any other declarations.</a:t>
            </a:r>
            <a:endParaRPr/>
          </a:p>
          <a:p>
            <a:pPr indent="-342900" lvl="0" marL="342900" marR="0" rtl="0" algn="just">
              <a:lnSpc>
                <a:spcPct val="100000"/>
              </a:lnSpc>
              <a:spcBef>
                <a:spcPts val="1200"/>
              </a:spcBef>
              <a:spcAft>
                <a:spcPts val="0"/>
              </a:spcAft>
              <a:buClr>
                <a:srgbClr val="212121"/>
              </a:buClr>
              <a:buSzPts val="2000"/>
              <a:buFont typeface="Noto Sans Symbols"/>
              <a:buChar char="▪"/>
            </a:pPr>
            <a:r>
              <a:rPr b="0" i="0" lang="en-US" sz="2000" u="none" cap="none" strike="noStrike">
                <a:solidFill>
                  <a:srgbClr val="212121"/>
                </a:solidFill>
                <a:latin typeface="Century Gothic"/>
                <a:ea typeface="Century Gothic"/>
                <a:cs typeface="Century Gothic"/>
                <a:sym typeface="Century Gothic"/>
              </a:rPr>
              <a:t>Although technically !important has nothing to do with specificity, it interacts directly with it.</a:t>
            </a:r>
            <a:endParaRPr/>
          </a:p>
          <a:p>
            <a:pPr indent="-342900" lvl="0" marL="342900" marR="0" rtl="0" algn="just">
              <a:lnSpc>
                <a:spcPct val="100000"/>
              </a:lnSpc>
              <a:spcBef>
                <a:spcPts val="1200"/>
              </a:spcBef>
              <a:spcAft>
                <a:spcPts val="0"/>
              </a:spcAft>
              <a:buClr>
                <a:srgbClr val="212121"/>
              </a:buClr>
              <a:buSzPts val="2000"/>
              <a:buFont typeface="Noto Sans Symbols"/>
              <a:buChar char="▪"/>
            </a:pPr>
            <a:r>
              <a:rPr b="0" i="0" lang="en-US" sz="2000" u="none" cap="none" strike="noStrike">
                <a:solidFill>
                  <a:srgbClr val="212121"/>
                </a:solidFill>
                <a:latin typeface="Century Gothic"/>
                <a:ea typeface="Century Gothic"/>
                <a:cs typeface="Century Gothic"/>
                <a:sym typeface="Century Gothic"/>
              </a:rPr>
              <a:t>Using !important, however, is </a:t>
            </a:r>
            <a:r>
              <a:rPr b="1" i="0" lang="en-US" sz="2000" u="none" cap="none" strike="noStrike">
                <a:solidFill>
                  <a:srgbClr val="212121"/>
                </a:solidFill>
                <a:latin typeface="Century Gothic"/>
                <a:ea typeface="Century Gothic"/>
                <a:cs typeface="Century Gothic"/>
                <a:sym typeface="Century Gothic"/>
              </a:rPr>
              <a:t>bad practice</a:t>
            </a:r>
            <a:r>
              <a:rPr b="0" i="0" lang="en-US" sz="2000" u="none" cap="none" strike="noStrike">
                <a:solidFill>
                  <a:srgbClr val="212121"/>
                </a:solidFill>
                <a:latin typeface="Century Gothic"/>
                <a:ea typeface="Century Gothic"/>
                <a:cs typeface="Century Gothic"/>
                <a:sym typeface="Century Gothic"/>
              </a:rPr>
              <a:t> and should be avoided because it makes debugging more difficult by breaking the natural </a:t>
            </a:r>
            <a:r>
              <a:rPr b="0" i="0" lang="en-US" sz="2000" cap="none" strike="noStrike">
                <a:solidFill>
                  <a:schemeClr val="dk1"/>
                </a:solidFill>
                <a:latin typeface="Century Gothic"/>
                <a:ea typeface="Century Gothic"/>
                <a:cs typeface="Century Gothic"/>
                <a:sym typeface="Century Gothic"/>
              </a:rPr>
              <a:t>cascading</a:t>
            </a:r>
            <a:r>
              <a:rPr b="0" i="0" lang="en-US" sz="2000" u="none" cap="none" strike="noStrike">
                <a:solidFill>
                  <a:srgbClr val="212121"/>
                </a:solidFill>
                <a:latin typeface="Century Gothic"/>
                <a:ea typeface="Century Gothic"/>
                <a:cs typeface="Century Gothic"/>
                <a:sym typeface="Century Gothic"/>
              </a:rPr>
              <a:t> in your stylesheets.</a:t>
            </a:r>
            <a:r>
              <a:rPr b="0" i="0" lang="en-US" sz="2000" u="none" cap="none" strike="noStrike">
                <a:solidFill>
                  <a:schemeClr val="dk1"/>
                </a:solidFill>
                <a:latin typeface="Century Gothic"/>
                <a:ea typeface="Century Gothic"/>
                <a:cs typeface="Century Gothic"/>
                <a:sym typeface="Century Gothic"/>
              </a:rPr>
              <a:t> </a:t>
            </a:r>
            <a:endParaRPr/>
          </a:p>
        </p:txBody>
      </p:sp>
      <p:sp>
        <p:nvSpPr>
          <p:cNvPr id="396" name="Google Shape;396;p38"/>
          <p:cNvSpPr/>
          <p:nvPr/>
        </p:nvSpPr>
        <p:spPr>
          <a:xfrm>
            <a:off x="1190170" y="4183873"/>
            <a:ext cx="10043886" cy="2554545"/>
          </a:xfrm>
          <a:prstGeom prst="rect">
            <a:avLst/>
          </a:prstGeom>
          <a:solidFill>
            <a:srgbClr val="FFFFFF"/>
          </a:solidFill>
          <a:ln>
            <a:noFill/>
          </a:ln>
        </p:spPr>
        <p:txBody>
          <a:bodyPr anchorCtr="0" anchor="ctr" bIns="45700" lIns="91425" spcFirstLastPara="1" rIns="91425" wrap="square" tIns="45700">
            <a:spAutoFit/>
          </a:bodyPr>
          <a:lstStyle/>
          <a:p>
            <a:pPr indent="0" lvl="0" marL="0" marR="0" rtl="0" algn="just">
              <a:lnSpc>
                <a:spcPct val="100000"/>
              </a:lnSpc>
              <a:spcBef>
                <a:spcPts val="0"/>
              </a:spcBef>
              <a:spcAft>
                <a:spcPts val="0"/>
              </a:spcAft>
              <a:buNone/>
            </a:pPr>
            <a:r>
              <a:rPr b="1" i="0" lang="en-US" sz="2000" u="none" cap="none" strike="noStrike">
                <a:solidFill>
                  <a:srgbClr val="212121"/>
                </a:solidFill>
                <a:latin typeface="Century Gothic"/>
                <a:ea typeface="Century Gothic"/>
                <a:cs typeface="Century Gothic"/>
                <a:sym typeface="Century Gothic"/>
              </a:rPr>
              <a:t>Rules of Thumb:</a:t>
            </a:r>
            <a:endParaRPr/>
          </a:p>
          <a:p>
            <a:pPr indent="-342900" lvl="0" marL="342900" marR="0" rtl="0" algn="just">
              <a:lnSpc>
                <a:spcPct val="100000"/>
              </a:lnSpc>
              <a:spcBef>
                <a:spcPts val="1200"/>
              </a:spcBef>
              <a:spcAft>
                <a:spcPts val="0"/>
              </a:spcAft>
              <a:buClr>
                <a:schemeClr val="dk1"/>
              </a:buClr>
              <a:buSzPts val="2000"/>
              <a:buFont typeface="Noto Sans Symbols"/>
              <a:buChar char="▪"/>
            </a:pPr>
            <a:r>
              <a:rPr b="1" i="0" lang="en-US" sz="2000" u="none" cap="none" strike="noStrike">
                <a:solidFill>
                  <a:schemeClr val="dk1"/>
                </a:solidFill>
                <a:latin typeface="Century Gothic"/>
                <a:ea typeface="Century Gothic"/>
                <a:cs typeface="Century Gothic"/>
                <a:sym typeface="Century Gothic"/>
              </a:rPr>
              <a:t>Always</a:t>
            </a:r>
            <a:r>
              <a:rPr i="0" lang="en-US" sz="2000" u="none" cap="none" strike="noStrike">
                <a:solidFill>
                  <a:schemeClr val="dk1"/>
                </a:solidFill>
                <a:latin typeface="Century Gothic"/>
                <a:ea typeface="Century Gothic"/>
                <a:cs typeface="Century Gothic"/>
                <a:sym typeface="Century Gothic"/>
              </a:rPr>
              <a:t> look for a way to use specificity before even considering !important</a:t>
            </a:r>
            <a:endParaRPr/>
          </a:p>
          <a:p>
            <a:pPr indent="-342900" lvl="0" marL="342900" marR="0" rtl="0" algn="just">
              <a:lnSpc>
                <a:spcPct val="100000"/>
              </a:lnSpc>
              <a:spcBef>
                <a:spcPts val="1200"/>
              </a:spcBef>
              <a:spcAft>
                <a:spcPts val="0"/>
              </a:spcAft>
              <a:buClr>
                <a:schemeClr val="dk1"/>
              </a:buClr>
              <a:buSzPts val="2000"/>
              <a:buFont typeface="Noto Sans Symbols"/>
              <a:buChar char="▪"/>
            </a:pPr>
            <a:r>
              <a:rPr b="1" i="0" lang="en-US" sz="2000" u="none" cap="none" strike="noStrike">
                <a:solidFill>
                  <a:schemeClr val="dk1"/>
                </a:solidFill>
                <a:latin typeface="Century Gothic"/>
                <a:ea typeface="Century Gothic"/>
                <a:cs typeface="Century Gothic"/>
                <a:sym typeface="Century Gothic"/>
              </a:rPr>
              <a:t>Only</a:t>
            </a:r>
            <a:r>
              <a:rPr i="0" lang="en-US" sz="2000" u="none" cap="none" strike="noStrike">
                <a:solidFill>
                  <a:schemeClr val="dk1"/>
                </a:solidFill>
                <a:latin typeface="Century Gothic"/>
                <a:ea typeface="Century Gothic"/>
                <a:cs typeface="Century Gothic"/>
                <a:sym typeface="Century Gothic"/>
              </a:rPr>
              <a:t> use !important on page-specific CSS that overrides foreign CSS (from external libraries, like Bootstrap or normalize.css).</a:t>
            </a:r>
            <a:endParaRPr/>
          </a:p>
          <a:p>
            <a:pPr indent="-342900" lvl="0" marL="342900" marR="0" rtl="0" algn="just">
              <a:lnSpc>
                <a:spcPct val="100000"/>
              </a:lnSpc>
              <a:spcBef>
                <a:spcPts val="1200"/>
              </a:spcBef>
              <a:spcAft>
                <a:spcPts val="0"/>
              </a:spcAft>
              <a:buClr>
                <a:schemeClr val="dk1"/>
              </a:buClr>
              <a:buSzPts val="2000"/>
              <a:buFont typeface="Noto Sans Symbols"/>
              <a:buChar char="▪"/>
            </a:pPr>
            <a:r>
              <a:rPr b="1" i="0" lang="en-US" sz="2000" u="none" cap="none" strike="noStrike">
                <a:solidFill>
                  <a:schemeClr val="dk1"/>
                </a:solidFill>
                <a:latin typeface="Century Gothic"/>
                <a:ea typeface="Century Gothic"/>
                <a:cs typeface="Century Gothic"/>
                <a:sym typeface="Century Gothic"/>
              </a:rPr>
              <a:t>Never</a:t>
            </a:r>
            <a:r>
              <a:rPr i="0" lang="en-US" sz="2000" u="none" cap="none" strike="noStrike">
                <a:solidFill>
                  <a:schemeClr val="dk1"/>
                </a:solidFill>
                <a:latin typeface="Century Gothic"/>
                <a:ea typeface="Century Gothic"/>
                <a:cs typeface="Century Gothic"/>
                <a:sym typeface="Century Gothic"/>
              </a:rPr>
              <a:t> use !important when you're writing a plugin/mashup.</a:t>
            </a:r>
            <a:endParaRPr/>
          </a:p>
          <a:p>
            <a:pPr indent="-342900" lvl="0" marL="342900" marR="0" rtl="0" algn="just">
              <a:lnSpc>
                <a:spcPct val="100000"/>
              </a:lnSpc>
              <a:spcBef>
                <a:spcPts val="1200"/>
              </a:spcBef>
              <a:spcAft>
                <a:spcPts val="0"/>
              </a:spcAft>
              <a:buClr>
                <a:schemeClr val="dk1"/>
              </a:buClr>
              <a:buSzPts val="2000"/>
              <a:buFont typeface="Noto Sans Symbols"/>
              <a:buChar char="▪"/>
            </a:pPr>
            <a:r>
              <a:rPr b="1" i="0" lang="en-US" sz="2000" u="none" cap="none" strike="noStrike">
                <a:solidFill>
                  <a:schemeClr val="dk1"/>
                </a:solidFill>
                <a:latin typeface="Century Gothic"/>
                <a:ea typeface="Century Gothic"/>
                <a:cs typeface="Century Gothic"/>
                <a:sym typeface="Century Gothic"/>
              </a:rPr>
              <a:t>Never</a:t>
            </a:r>
            <a:r>
              <a:rPr i="0" lang="en-US" sz="2000" u="none" cap="none" strike="noStrike">
                <a:solidFill>
                  <a:schemeClr val="dk1"/>
                </a:solidFill>
                <a:latin typeface="Century Gothic"/>
                <a:ea typeface="Century Gothic"/>
                <a:cs typeface="Century Gothic"/>
                <a:sym typeface="Century Gothic"/>
              </a:rPr>
              <a:t> use !important on site-wide CSS.</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sp>
        <p:nvSpPr>
          <p:cNvPr id="401" name="Google Shape;401;p39"/>
          <p:cNvSpPr/>
          <p:nvPr/>
        </p:nvSpPr>
        <p:spPr>
          <a:xfrm>
            <a:off x="602565" y="303373"/>
            <a:ext cx="10986867" cy="76944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4400">
                <a:solidFill>
                  <a:schemeClr val="dk1"/>
                </a:solidFill>
                <a:latin typeface="Century Gothic"/>
                <a:ea typeface="Century Gothic"/>
                <a:cs typeface="Century Gothic"/>
                <a:sym typeface="Century Gothic"/>
              </a:rPr>
              <a:t>Inheritance</a:t>
            </a:r>
            <a:endParaRPr sz="2400" cap="none">
              <a:solidFill>
                <a:schemeClr val="dk1"/>
              </a:solidFill>
              <a:latin typeface="Century Gothic"/>
              <a:ea typeface="Century Gothic"/>
              <a:cs typeface="Century Gothic"/>
              <a:sym typeface="Century Gothic"/>
            </a:endParaRPr>
          </a:p>
        </p:txBody>
      </p:sp>
      <p:sp>
        <p:nvSpPr>
          <p:cNvPr id="402" name="Google Shape;402;p39"/>
          <p:cNvSpPr txBox="1"/>
          <p:nvPr/>
        </p:nvSpPr>
        <p:spPr>
          <a:xfrm>
            <a:off x="1436913" y="1411292"/>
            <a:ext cx="9942285" cy="7078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Century Gothic"/>
                <a:ea typeface="Century Gothic"/>
                <a:cs typeface="Century Gothic"/>
                <a:sym typeface="Century Gothic"/>
              </a:rPr>
              <a:t>While many CSS styles are inherited from parent to child, </a:t>
            </a:r>
            <a:r>
              <a:rPr b="1" lang="en-US" sz="2000">
                <a:solidFill>
                  <a:schemeClr val="dk1"/>
                </a:solidFill>
                <a:latin typeface="Century Gothic"/>
                <a:ea typeface="Century Gothic"/>
                <a:cs typeface="Century Gothic"/>
                <a:sym typeface="Century Gothic"/>
              </a:rPr>
              <a:t>not all CSS properties are inherited.</a:t>
            </a:r>
            <a:endParaRPr/>
          </a:p>
        </p:txBody>
      </p:sp>
      <p:sp>
        <p:nvSpPr>
          <p:cNvPr id="403" name="Google Shape;403;p39"/>
          <p:cNvSpPr txBox="1"/>
          <p:nvPr/>
        </p:nvSpPr>
        <p:spPr>
          <a:xfrm>
            <a:off x="1436913" y="2457656"/>
            <a:ext cx="9652001" cy="4016484"/>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Clr>
                <a:schemeClr val="dk1"/>
              </a:buClr>
              <a:buSzPts val="2000"/>
              <a:buFont typeface="Noto Sans Symbols"/>
              <a:buChar char="▪"/>
            </a:pPr>
            <a:r>
              <a:rPr lang="en-US" sz="2000">
                <a:solidFill>
                  <a:schemeClr val="dk1"/>
                </a:solidFill>
                <a:latin typeface="Century Gothic"/>
                <a:ea typeface="Century Gothic"/>
                <a:cs typeface="Century Gothic"/>
                <a:sym typeface="Century Gothic"/>
              </a:rPr>
              <a:t>There's no rule for what properties are inherited or not; the inheritance behavior defined in the CSS spec.</a:t>
            </a:r>
            <a:endParaRPr/>
          </a:p>
          <a:p>
            <a:pPr indent="-342900" lvl="0" marL="342900" marR="0" rtl="0" algn="l">
              <a:spcBef>
                <a:spcPts val="1800"/>
              </a:spcBef>
              <a:spcAft>
                <a:spcPts val="0"/>
              </a:spcAft>
              <a:buClr>
                <a:schemeClr val="dk1"/>
              </a:buClr>
              <a:buSzPts val="2000"/>
              <a:buFont typeface="Noto Sans Symbols"/>
              <a:buChar char="▪"/>
            </a:pPr>
            <a:r>
              <a:rPr lang="en-US" sz="2000">
                <a:solidFill>
                  <a:schemeClr val="dk1"/>
                </a:solidFill>
                <a:latin typeface="Century Gothic"/>
                <a:ea typeface="Century Gothic"/>
                <a:cs typeface="Century Gothic"/>
                <a:sym typeface="Century Gothic"/>
              </a:rPr>
              <a:t>You can look it up via MDN, e.g. </a:t>
            </a:r>
            <a:endParaRPr/>
          </a:p>
          <a:p>
            <a:pPr indent="-342900" lvl="1" marL="800100" marR="0" rtl="0" algn="l">
              <a:spcBef>
                <a:spcPts val="1800"/>
              </a:spcBef>
              <a:spcAft>
                <a:spcPts val="0"/>
              </a:spcAft>
              <a:buClr>
                <a:schemeClr val="dk1"/>
              </a:buClr>
              <a:buSzPts val="2000"/>
              <a:buFont typeface="Noto Sans Symbols"/>
              <a:buChar char="▪"/>
            </a:pPr>
            <a:r>
              <a:rPr b="0" i="0" lang="en-US" sz="2000" u="sng" cap="none" strike="noStrike">
                <a:solidFill>
                  <a:schemeClr val="dk1"/>
                </a:solidFill>
                <a:latin typeface="Century Gothic"/>
                <a:ea typeface="Century Gothic"/>
                <a:cs typeface="Century Gothic"/>
                <a:sym typeface="Century Gothic"/>
                <a:hlinkClick r:id="rId3">
                  <a:extLst>
                    <a:ext uri="{A12FA001-AC4F-418D-AE19-62706E023703}">
                      <ahyp:hlinkClr val="tx"/>
                    </a:ext>
                  </a:extLst>
                </a:hlinkClick>
              </a:rPr>
              <a:t>font-family</a:t>
            </a:r>
            <a:r>
              <a:rPr b="0" i="0" lang="en-US" sz="2000" u="none" cap="none" strike="noStrike">
                <a:solidFill>
                  <a:schemeClr val="dk1"/>
                </a:solidFill>
                <a:latin typeface="Century Gothic"/>
                <a:ea typeface="Century Gothic"/>
                <a:cs typeface="Century Gothic"/>
                <a:sym typeface="Century Gothic"/>
              </a:rPr>
              <a:t>: </a:t>
            </a:r>
            <a:endParaRPr/>
          </a:p>
          <a:p>
            <a:pPr indent="-342900" lvl="1" marL="800100" marR="0" rtl="0" algn="l">
              <a:spcBef>
                <a:spcPts val="1800"/>
              </a:spcBef>
              <a:spcAft>
                <a:spcPts val="0"/>
              </a:spcAft>
              <a:buClr>
                <a:schemeClr val="dk1"/>
              </a:buClr>
              <a:buSzPts val="2000"/>
              <a:buFont typeface="Noto Sans Symbols"/>
              <a:buChar char="▪"/>
            </a:pPr>
            <a:r>
              <a:rPr b="0" i="0" lang="en-US" sz="2000" u="sng" cap="none" strike="noStrike">
                <a:solidFill>
                  <a:schemeClr val="dk1"/>
                </a:solidFill>
                <a:latin typeface="Century Gothic"/>
                <a:ea typeface="Century Gothic"/>
                <a:cs typeface="Century Gothic"/>
                <a:sym typeface="Century Gothic"/>
                <a:hlinkClick r:id="rId4">
                  <a:extLst>
                    <a:ext uri="{A12FA001-AC4F-418D-AE19-62706E023703}">
                      <ahyp:hlinkClr val="tx"/>
                    </a:ext>
                  </a:extLst>
                </a:hlinkClick>
              </a:rPr>
              <a:t>display</a:t>
            </a:r>
            <a:r>
              <a:rPr b="0" i="0" lang="en-US" sz="2000" u="none" cap="none" strike="noStrike">
                <a:solidFill>
                  <a:schemeClr val="dk1"/>
                </a:solidFill>
                <a:latin typeface="Century Gothic"/>
                <a:ea typeface="Century Gothic"/>
                <a:cs typeface="Century Gothic"/>
                <a:sym typeface="Century Gothic"/>
              </a:rPr>
              <a:t>:</a:t>
            </a:r>
            <a:endParaRPr/>
          </a:p>
          <a:p>
            <a:pPr indent="-342900" lvl="0" marL="342900" marR="0" rtl="0" algn="l">
              <a:spcBef>
                <a:spcPts val="1800"/>
              </a:spcBef>
              <a:spcAft>
                <a:spcPts val="0"/>
              </a:spcAft>
              <a:buClr>
                <a:schemeClr val="dk1"/>
              </a:buClr>
              <a:buSzPts val="2000"/>
              <a:buFont typeface="Noto Sans Symbols"/>
              <a:buChar char="▪"/>
            </a:pPr>
            <a:r>
              <a:rPr b="1" lang="en-US" sz="2000">
                <a:solidFill>
                  <a:schemeClr val="dk1"/>
                </a:solidFill>
                <a:latin typeface="Century Gothic"/>
                <a:ea typeface="Century Gothic"/>
                <a:cs typeface="Century Gothic"/>
                <a:sym typeface="Century Gothic"/>
              </a:rPr>
              <a:t>Generally text-related properties are inherited and layout-related properties are not.</a:t>
            </a:r>
            <a:endParaRPr/>
          </a:p>
          <a:p>
            <a:pPr indent="-342900" lvl="0" marL="342900" marR="0" rtl="0" algn="l">
              <a:spcBef>
                <a:spcPts val="1800"/>
              </a:spcBef>
              <a:spcAft>
                <a:spcPts val="0"/>
              </a:spcAft>
              <a:buClr>
                <a:schemeClr val="dk1"/>
              </a:buClr>
              <a:buSzPts val="2000"/>
              <a:buFont typeface="Noto Sans Symbols"/>
              <a:buChar char="▪"/>
            </a:pPr>
            <a:r>
              <a:rPr lang="en-US" sz="2000">
                <a:solidFill>
                  <a:schemeClr val="dk1"/>
                </a:solidFill>
                <a:latin typeface="Century Gothic"/>
                <a:ea typeface="Century Gothic"/>
                <a:cs typeface="Century Gothic"/>
                <a:sym typeface="Century Gothic"/>
              </a:rPr>
              <a:t>(You can also change this via the </a:t>
            </a:r>
            <a:r>
              <a:rPr lang="en-US" sz="2000" u="sng">
                <a:solidFill>
                  <a:schemeClr val="dk1"/>
                </a:solidFill>
                <a:latin typeface="Century Gothic"/>
                <a:ea typeface="Century Gothic"/>
                <a:cs typeface="Century Gothic"/>
                <a:sym typeface="Century Gothic"/>
                <a:hlinkClick r:id="rId5">
                  <a:extLst>
                    <a:ext uri="{A12FA001-AC4F-418D-AE19-62706E023703}">
                      <ahyp:hlinkClr val="tx"/>
                    </a:ext>
                  </a:extLst>
                </a:hlinkClick>
              </a:rPr>
              <a:t>inherit</a:t>
            </a:r>
            <a:r>
              <a:rPr lang="en-US" sz="2000">
                <a:solidFill>
                  <a:schemeClr val="dk1"/>
                </a:solidFill>
                <a:latin typeface="Century Gothic"/>
                <a:ea typeface="Century Gothic"/>
                <a:cs typeface="Century Gothic"/>
                <a:sym typeface="Century Gothic"/>
              </a:rPr>
              <a:t> CSS property, which is somewhat esoteric and not often use)</a:t>
            </a:r>
            <a:endParaRPr/>
          </a:p>
        </p:txBody>
      </p:sp>
      <p:pic>
        <p:nvPicPr>
          <p:cNvPr id="404" name="Google Shape;404;p39"/>
          <p:cNvPicPr preferRelativeResize="0"/>
          <p:nvPr/>
        </p:nvPicPr>
        <p:blipFill rotWithShape="1">
          <a:blip r:embed="rId6">
            <a:alphaModFix/>
          </a:blip>
          <a:srcRect b="0" l="0" r="0" t="0"/>
          <a:stretch/>
        </p:blipFill>
        <p:spPr>
          <a:xfrm>
            <a:off x="3746952" y="3831773"/>
            <a:ext cx="2946375" cy="450622"/>
          </a:xfrm>
          <a:prstGeom prst="rect">
            <a:avLst/>
          </a:prstGeom>
          <a:noFill/>
          <a:ln>
            <a:noFill/>
          </a:ln>
        </p:spPr>
      </p:pic>
      <p:pic>
        <p:nvPicPr>
          <p:cNvPr id="405" name="Google Shape;405;p39"/>
          <p:cNvPicPr preferRelativeResize="0"/>
          <p:nvPr/>
        </p:nvPicPr>
        <p:blipFill rotWithShape="1">
          <a:blip r:embed="rId7">
            <a:alphaModFix/>
          </a:blip>
          <a:srcRect b="0" l="0" r="0" t="0"/>
          <a:stretch/>
        </p:blipFill>
        <p:spPr>
          <a:xfrm>
            <a:off x="3377066" y="4345137"/>
            <a:ext cx="3406172" cy="450622"/>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4"/>
          <p:cNvSpPr/>
          <p:nvPr/>
        </p:nvSpPr>
        <p:spPr>
          <a:xfrm>
            <a:off x="2426032" y="278598"/>
            <a:ext cx="7339935" cy="76944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4400" cap="none">
                <a:solidFill>
                  <a:schemeClr val="dk1"/>
                </a:solidFill>
                <a:latin typeface="Century Gothic"/>
                <a:ea typeface="Century Gothic"/>
                <a:cs typeface="Century Gothic"/>
                <a:sym typeface="Century Gothic"/>
              </a:rPr>
              <a:t>How To Add CSS to HTML</a:t>
            </a:r>
            <a:endParaRPr b="0" sz="4400" cap="none">
              <a:solidFill>
                <a:schemeClr val="dk1"/>
              </a:solidFill>
              <a:latin typeface="Century Gothic"/>
              <a:ea typeface="Century Gothic"/>
              <a:cs typeface="Century Gothic"/>
              <a:sym typeface="Century Gothic"/>
            </a:endParaRPr>
          </a:p>
        </p:txBody>
      </p:sp>
      <p:sp>
        <p:nvSpPr>
          <p:cNvPr id="116" name="Google Shape;116;p4"/>
          <p:cNvSpPr/>
          <p:nvPr/>
        </p:nvSpPr>
        <p:spPr>
          <a:xfrm>
            <a:off x="812193" y="1202523"/>
            <a:ext cx="4253099" cy="2246769"/>
          </a:xfrm>
          <a:prstGeom prst="rect">
            <a:avLst/>
          </a:prstGeom>
          <a:noFill/>
          <a:ln>
            <a:noFill/>
          </a:ln>
        </p:spPr>
        <p:txBody>
          <a:bodyPr anchorCtr="0" anchor="t" bIns="45700" lIns="91425" spcFirstLastPara="1" rIns="91425" wrap="square" tIns="45700">
            <a:spAutoFit/>
          </a:bodyPr>
          <a:lstStyle/>
          <a:p>
            <a:pPr indent="-393700" lvl="0" marL="393700" marR="0" rtl="0" algn="just">
              <a:spcBef>
                <a:spcPts val="0"/>
              </a:spcBef>
              <a:spcAft>
                <a:spcPts val="0"/>
              </a:spcAft>
              <a:buNone/>
            </a:pPr>
            <a:r>
              <a:rPr b="1" lang="en-US" sz="2000">
                <a:solidFill>
                  <a:schemeClr val="dk1"/>
                </a:solidFill>
                <a:latin typeface="Century Gothic"/>
                <a:ea typeface="Century Gothic"/>
                <a:cs typeface="Century Gothic"/>
                <a:sym typeface="Century Gothic"/>
              </a:rPr>
              <a:t>2.  Internal CSS: </a:t>
            </a:r>
            <a:r>
              <a:rPr lang="en-US" sz="2000">
                <a:solidFill>
                  <a:schemeClr val="dk1"/>
                </a:solidFill>
                <a:latin typeface="Century Gothic"/>
                <a:ea typeface="Century Gothic"/>
                <a:cs typeface="Century Gothic"/>
                <a:sym typeface="Century Gothic"/>
              </a:rPr>
              <a:t>An internal style sheet may be used if one single HTML page has a unique style. The internal style is defined inside the &lt;style&gt; element, inside the head section.</a:t>
            </a:r>
            <a:endParaRPr sz="1800" cap="none">
              <a:solidFill>
                <a:schemeClr val="dk1"/>
              </a:solidFill>
              <a:latin typeface="Century Gothic"/>
              <a:ea typeface="Century Gothic"/>
              <a:cs typeface="Century Gothic"/>
              <a:sym typeface="Century Gothic"/>
            </a:endParaRPr>
          </a:p>
        </p:txBody>
      </p:sp>
      <p:pic>
        <p:nvPicPr>
          <p:cNvPr id="117" name="Google Shape;117;p4"/>
          <p:cNvPicPr preferRelativeResize="0"/>
          <p:nvPr/>
        </p:nvPicPr>
        <p:blipFill rotWithShape="1">
          <a:blip r:embed="rId3">
            <a:alphaModFix/>
          </a:blip>
          <a:srcRect b="0" l="0" r="0" t="0"/>
          <a:stretch/>
        </p:blipFill>
        <p:spPr>
          <a:xfrm>
            <a:off x="7425574" y="1153431"/>
            <a:ext cx="3750052" cy="5400075"/>
          </a:xfrm>
          <a:prstGeom prst="rect">
            <a:avLst/>
          </a:prstGeom>
          <a:noFill/>
          <a:ln cap="flat" cmpd="sng" w="9525">
            <a:solidFill>
              <a:schemeClr val="dk1"/>
            </a:solidFill>
            <a:prstDash val="solid"/>
            <a:round/>
            <a:headEnd len="sm" w="sm" type="none"/>
            <a:tailEnd len="sm" w="sm" type="none"/>
          </a:ln>
        </p:spPr>
      </p:pic>
      <p:pic>
        <p:nvPicPr>
          <p:cNvPr id="118" name="Google Shape;118;p4"/>
          <p:cNvPicPr preferRelativeResize="0"/>
          <p:nvPr/>
        </p:nvPicPr>
        <p:blipFill rotWithShape="1">
          <a:blip r:embed="rId4">
            <a:alphaModFix/>
          </a:blip>
          <a:srcRect b="0" l="0" r="0" t="0"/>
          <a:stretch/>
        </p:blipFill>
        <p:spPr>
          <a:xfrm>
            <a:off x="1023209" y="3603777"/>
            <a:ext cx="4253099" cy="2949729"/>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 name="Shape 435"/>
        <p:cNvGrpSpPr/>
        <p:nvPr/>
      </p:nvGrpSpPr>
      <p:grpSpPr>
        <a:xfrm>
          <a:off x="0" y="0"/>
          <a:ext cx="0" cy="0"/>
          <a:chOff x="0" y="0"/>
          <a:chExt cx="0" cy="0"/>
        </a:xfrm>
      </p:grpSpPr>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 name="Shape 450"/>
        <p:cNvGrpSpPr/>
        <p:nvPr/>
      </p:nvGrpSpPr>
      <p:grpSpPr>
        <a:xfrm>
          <a:off x="0" y="0"/>
          <a:ext cx="0" cy="0"/>
          <a:chOff x="0" y="0"/>
          <a:chExt cx="0" cy="0"/>
        </a:xfrm>
      </p:grpSpPr>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5"/>
          <p:cNvSpPr/>
          <p:nvPr/>
        </p:nvSpPr>
        <p:spPr>
          <a:xfrm>
            <a:off x="2426032" y="278598"/>
            <a:ext cx="7339935" cy="76944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4400" cap="none">
                <a:solidFill>
                  <a:schemeClr val="dk1"/>
                </a:solidFill>
                <a:latin typeface="Century Gothic"/>
                <a:ea typeface="Century Gothic"/>
                <a:cs typeface="Century Gothic"/>
                <a:sym typeface="Century Gothic"/>
              </a:rPr>
              <a:t>How To Add CSS to HTML</a:t>
            </a:r>
            <a:endParaRPr b="0" sz="4400" cap="none">
              <a:solidFill>
                <a:schemeClr val="dk1"/>
              </a:solidFill>
              <a:latin typeface="Century Gothic"/>
              <a:ea typeface="Century Gothic"/>
              <a:cs typeface="Century Gothic"/>
              <a:sym typeface="Century Gothic"/>
            </a:endParaRPr>
          </a:p>
        </p:txBody>
      </p:sp>
      <p:sp>
        <p:nvSpPr>
          <p:cNvPr id="124" name="Google Shape;124;p5"/>
          <p:cNvSpPr/>
          <p:nvPr/>
        </p:nvSpPr>
        <p:spPr>
          <a:xfrm>
            <a:off x="1472452" y="1359938"/>
            <a:ext cx="9247095" cy="1200329"/>
          </a:xfrm>
          <a:prstGeom prst="rect">
            <a:avLst/>
          </a:prstGeom>
          <a:noFill/>
          <a:ln>
            <a:noFill/>
          </a:ln>
        </p:spPr>
        <p:txBody>
          <a:bodyPr anchorCtr="0" anchor="t" bIns="45700" lIns="91425" spcFirstLastPara="1" rIns="91425" wrap="square" tIns="45700">
            <a:spAutoFit/>
          </a:bodyPr>
          <a:lstStyle/>
          <a:p>
            <a:pPr indent="-633413" lvl="0" marL="633413" marR="0" rtl="0" algn="just">
              <a:spcBef>
                <a:spcPts val="0"/>
              </a:spcBef>
              <a:spcAft>
                <a:spcPts val="0"/>
              </a:spcAft>
              <a:buNone/>
            </a:pPr>
            <a:r>
              <a:rPr b="1" lang="en-US" sz="1800">
                <a:solidFill>
                  <a:schemeClr val="dk1"/>
                </a:solidFill>
                <a:latin typeface="Century Gothic"/>
                <a:ea typeface="Century Gothic"/>
                <a:cs typeface="Century Gothic"/>
                <a:sym typeface="Century Gothic"/>
              </a:rPr>
              <a:t>3.     External CSS: </a:t>
            </a:r>
            <a:r>
              <a:rPr lang="en-US" sz="1800">
                <a:solidFill>
                  <a:schemeClr val="dk1"/>
                </a:solidFill>
                <a:latin typeface="Century Gothic"/>
                <a:ea typeface="Century Gothic"/>
                <a:cs typeface="Century Gothic"/>
                <a:sym typeface="Century Gothic"/>
              </a:rPr>
              <a:t>With an external style sheet, you can change the look of an entire website by changing just one file! Each HTML page must include a reference to the external style sheet file inside the &lt;link&gt; element, inside the head section.</a:t>
            </a:r>
            <a:endParaRPr sz="1800" cap="none">
              <a:solidFill>
                <a:schemeClr val="dk1"/>
              </a:solidFill>
              <a:latin typeface="Century Gothic"/>
              <a:ea typeface="Century Gothic"/>
              <a:cs typeface="Century Gothic"/>
              <a:sym typeface="Century Gothic"/>
            </a:endParaRPr>
          </a:p>
        </p:txBody>
      </p:sp>
      <p:pic>
        <p:nvPicPr>
          <p:cNvPr id="125" name="Google Shape;125;p5"/>
          <p:cNvPicPr preferRelativeResize="0"/>
          <p:nvPr/>
        </p:nvPicPr>
        <p:blipFill rotWithShape="1">
          <a:blip r:embed="rId3">
            <a:alphaModFix/>
          </a:blip>
          <a:srcRect b="0" l="0" r="0" t="0"/>
          <a:stretch/>
        </p:blipFill>
        <p:spPr>
          <a:xfrm>
            <a:off x="305239" y="3211308"/>
            <a:ext cx="6038850" cy="2686050"/>
          </a:xfrm>
          <a:prstGeom prst="rect">
            <a:avLst/>
          </a:prstGeom>
          <a:noFill/>
          <a:ln cap="flat" cmpd="sng" w="9525">
            <a:solidFill>
              <a:schemeClr val="dk1"/>
            </a:solidFill>
            <a:prstDash val="solid"/>
            <a:round/>
            <a:headEnd len="sm" w="sm" type="none"/>
            <a:tailEnd len="sm" w="sm" type="none"/>
          </a:ln>
        </p:spPr>
      </p:pic>
      <p:pic>
        <p:nvPicPr>
          <p:cNvPr id="126" name="Google Shape;126;p5"/>
          <p:cNvPicPr preferRelativeResize="0"/>
          <p:nvPr/>
        </p:nvPicPr>
        <p:blipFill rotWithShape="1">
          <a:blip r:embed="rId4">
            <a:alphaModFix/>
          </a:blip>
          <a:srcRect b="0" l="0" r="0" t="0"/>
          <a:stretch/>
        </p:blipFill>
        <p:spPr>
          <a:xfrm>
            <a:off x="3708449" y="4822287"/>
            <a:ext cx="4972050" cy="1857375"/>
          </a:xfrm>
          <a:prstGeom prst="rect">
            <a:avLst/>
          </a:prstGeom>
          <a:noFill/>
          <a:ln cap="flat" cmpd="sng" w="9525">
            <a:solidFill>
              <a:schemeClr val="dk1"/>
            </a:solidFill>
            <a:prstDash val="solid"/>
            <a:round/>
            <a:headEnd len="sm" w="sm" type="none"/>
            <a:tailEnd len="sm" w="sm" type="none"/>
          </a:ln>
        </p:spPr>
      </p:pic>
      <p:pic>
        <p:nvPicPr>
          <p:cNvPr id="127" name="Google Shape;127;p5"/>
          <p:cNvPicPr preferRelativeResize="0"/>
          <p:nvPr/>
        </p:nvPicPr>
        <p:blipFill rotWithShape="1">
          <a:blip r:embed="rId5">
            <a:alphaModFix/>
          </a:blip>
          <a:srcRect b="0" l="0" r="0" t="0"/>
          <a:stretch/>
        </p:blipFill>
        <p:spPr>
          <a:xfrm>
            <a:off x="6898700" y="3183758"/>
            <a:ext cx="4725059" cy="3277057"/>
          </a:xfrm>
          <a:prstGeom prst="rect">
            <a:avLst/>
          </a:prstGeom>
          <a:noFill/>
          <a:ln>
            <a:noFill/>
          </a:ln>
        </p:spPr>
      </p:pic>
      <p:sp>
        <p:nvSpPr>
          <p:cNvPr id="128" name="Google Shape;128;p5"/>
          <p:cNvSpPr/>
          <p:nvPr/>
        </p:nvSpPr>
        <p:spPr>
          <a:xfrm>
            <a:off x="305239" y="5919178"/>
            <a:ext cx="2120793" cy="369332"/>
          </a:xfrm>
          <a:prstGeom prst="rect">
            <a:avLst/>
          </a:prstGeom>
          <a:noFill/>
          <a:ln>
            <a:noFill/>
          </a:ln>
        </p:spPr>
        <p:txBody>
          <a:bodyPr anchorCtr="0" anchor="t" bIns="45700" lIns="91425" spcFirstLastPara="1" rIns="91425" wrap="square" tIns="45700">
            <a:spAutoFit/>
          </a:bodyPr>
          <a:lstStyle/>
          <a:p>
            <a:pPr indent="-633413" lvl="0" marL="633413" marR="0" rtl="0" algn="just">
              <a:spcBef>
                <a:spcPts val="0"/>
              </a:spcBef>
              <a:spcAft>
                <a:spcPts val="0"/>
              </a:spcAft>
              <a:buNone/>
            </a:pPr>
            <a:r>
              <a:rPr b="1" lang="en-US" sz="1800">
                <a:solidFill>
                  <a:schemeClr val="dk1"/>
                </a:solidFill>
                <a:latin typeface="Century Gothic"/>
                <a:ea typeface="Century Gothic"/>
                <a:cs typeface="Century Gothic"/>
                <a:sym typeface="Century Gothic"/>
              </a:rPr>
              <a:t>Index.html</a:t>
            </a:r>
            <a:endParaRPr sz="1800" cap="none">
              <a:solidFill>
                <a:schemeClr val="dk1"/>
              </a:solidFill>
              <a:latin typeface="Century Gothic"/>
              <a:ea typeface="Century Gothic"/>
              <a:cs typeface="Century Gothic"/>
              <a:sym typeface="Century Gothic"/>
            </a:endParaRPr>
          </a:p>
        </p:txBody>
      </p:sp>
      <p:sp>
        <p:nvSpPr>
          <p:cNvPr id="129" name="Google Shape;129;p5"/>
          <p:cNvSpPr/>
          <p:nvPr/>
        </p:nvSpPr>
        <p:spPr>
          <a:xfrm>
            <a:off x="5583312" y="6276149"/>
            <a:ext cx="2120793" cy="369332"/>
          </a:xfrm>
          <a:prstGeom prst="rect">
            <a:avLst/>
          </a:prstGeom>
          <a:noFill/>
          <a:ln>
            <a:noFill/>
          </a:ln>
        </p:spPr>
        <p:txBody>
          <a:bodyPr anchorCtr="0" anchor="t" bIns="45700" lIns="91425" spcFirstLastPara="1" rIns="91425" wrap="square" tIns="45700">
            <a:spAutoFit/>
          </a:bodyPr>
          <a:lstStyle/>
          <a:p>
            <a:pPr indent="-633413" lvl="0" marL="633413" marR="0" rtl="0" algn="just">
              <a:spcBef>
                <a:spcPts val="0"/>
              </a:spcBef>
              <a:spcAft>
                <a:spcPts val="0"/>
              </a:spcAft>
              <a:buNone/>
            </a:pPr>
            <a:r>
              <a:rPr b="1" lang="en-US" sz="1800">
                <a:solidFill>
                  <a:schemeClr val="dk1"/>
                </a:solidFill>
                <a:latin typeface="Century Gothic"/>
                <a:ea typeface="Century Gothic"/>
                <a:cs typeface="Century Gothic"/>
                <a:sym typeface="Century Gothic"/>
              </a:rPr>
              <a:t>mystyle.css</a:t>
            </a:r>
            <a:endParaRPr sz="1800" cap="none">
              <a:solidFill>
                <a:schemeClr val="dk1"/>
              </a:solidFill>
              <a:latin typeface="Century Gothic"/>
              <a:ea typeface="Century Gothic"/>
              <a:cs typeface="Century Gothic"/>
              <a:sym typeface="Century Gothic"/>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 name="Shape 465"/>
        <p:cNvGrpSpPr/>
        <p:nvPr/>
      </p:nvGrpSpPr>
      <p:grpSpPr>
        <a:xfrm>
          <a:off x="0" y="0"/>
          <a:ext cx="0" cy="0"/>
          <a:chOff x="0" y="0"/>
          <a:chExt cx="0" cy="0"/>
        </a:xfrm>
      </p:grpSpPr>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0" name="Shape 470"/>
        <p:cNvGrpSpPr/>
        <p:nvPr/>
      </p:nvGrpSpPr>
      <p:grpSpPr>
        <a:xfrm>
          <a:off x="0" y="0"/>
          <a:ext cx="0" cy="0"/>
          <a:chOff x="0" y="0"/>
          <a:chExt cx="0" cy="0"/>
        </a:xfrm>
      </p:grpSpPr>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 name="Shape 475"/>
        <p:cNvGrpSpPr/>
        <p:nvPr/>
      </p:nvGrpSpPr>
      <p:grpSpPr>
        <a:xfrm>
          <a:off x="0" y="0"/>
          <a:ext cx="0" cy="0"/>
          <a:chOff x="0" y="0"/>
          <a:chExt cx="0" cy="0"/>
        </a:xfrm>
      </p:grpSpPr>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0" name="Shape 480"/>
        <p:cNvGrpSpPr/>
        <p:nvPr/>
      </p:nvGrpSpPr>
      <p:grpSpPr>
        <a:xfrm>
          <a:off x="0" y="0"/>
          <a:ext cx="0" cy="0"/>
          <a:chOff x="0" y="0"/>
          <a:chExt cx="0" cy="0"/>
        </a:xfrm>
      </p:grpSpPr>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 name="Shape 485"/>
        <p:cNvGrpSpPr/>
        <p:nvPr/>
      </p:nvGrpSpPr>
      <p:grpSpPr>
        <a:xfrm>
          <a:off x="0" y="0"/>
          <a:ext cx="0" cy="0"/>
          <a:chOff x="0" y="0"/>
          <a:chExt cx="0" cy="0"/>
        </a:xfrm>
      </p:grpSpPr>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 name="Shape 495"/>
        <p:cNvGrpSpPr/>
        <p:nvPr/>
      </p:nvGrpSpPr>
      <p:grpSpPr>
        <a:xfrm>
          <a:off x="0" y="0"/>
          <a:ext cx="0" cy="0"/>
          <a:chOff x="0" y="0"/>
          <a:chExt cx="0" cy="0"/>
        </a:xfrm>
      </p:grpSpPr>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0" name="Shape 500"/>
        <p:cNvGrpSpPr/>
        <p:nvPr/>
      </p:nvGrpSpPr>
      <p:grpSpPr>
        <a:xfrm>
          <a:off x="0" y="0"/>
          <a:ext cx="0" cy="0"/>
          <a:chOff x="0" y="0"/>
          <a:chExt cx="0" cy="0"/>
        </a:xfrm>
      </p:grpSpPr>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5" name="Shape 505"/>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6"/>
          <p:cNvSpPr/>
          <p:nvPr/>
        </p:nvSpPr>
        <p:spPr>
          <a:xfrm>
            <a:off x="2426032" y="377071"/>
            <a:ext cx="7339935" cy="120032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4400" cap="none">
                <a:solidFill>
                  <a:schemeClr val="dk1"/>
                </a:solidFill>
                <a:latin typeface="Century Gothic"/>
                <a:ea typeface="Century Gothic"/>
                <a:cs typeface="Century Gothic"/>
                <a:sym typeface="Century Gothic"/>
              </a:rPr>
              <a:t>Common CSS Properties</a:t>
            </a:r>
            <a:endParaRPr/>
          </a:p>
          <a:p>
            <a:pPr indent="0" lvl="0" marL="0" marR="0" rtl="0" algn="ctr">
              <a:spcBef>
                <a:spcPts val="0"/>
              </a:spcBef>
              <a:spcAft>
                <a:spcPts val="0"/>
              </a:spcAft>
              <a:buNone/>
            </a:pPr>
            <a:r>
              <a:rPr lang="en-US" sz="2800">
                <a:solidFill>
                  <a:schemeClr val="dk1"/>
                </a:solidFill>
                <a:latin typeface="Century Gothic"/>
                <a:ea typeface="Century Gothic"/>
                <a:cs typeface="Century Gothic"/>
                <a:sym typeface="Century Gothic"/>
              </a:rPr>
              <a:t>TEXT PROPERTIES</a:t>
            </a:r>
            <a:endParaRPr sz="2800" cap="none">
              <a:solidFill>
                <a:schemeClr val="dk1"/>
              </a:solidFill>
              <a:latin typeface="Century Gothic"/>
              <a:ea typeface="Century Gothic"/>
              <a:cs typeface="Century Gothic"/>
              <a:sym typeface="Century Gothic"/>
            </a:endParaRPr>
          </a:p>
        </p:txBody>
      </p:sp>
      <p:graphicFrame>
        <p:nvGraphicFramePr>
          <p:cNvPr id="135" name="Google Shape;135;p6"/>
          <p:cNvGraphicFramePr/>
          <p:nvPr/>
        </p:nvGraphicFramePr>
        <p:xfrm>
          <a:off x="1168400" y="2067950"/>
          <a:ext cx="3000000" cy="3000000"/>
        </p:xfrm>
        <a:graphic>
          <a:graphicData uri="http://schemas.openxmlformats.org/drawingml/2006/table">
            <a:tbl>
              <a:tblPr bandRow="1" firstRow="1">
                <a:noFill/>
                <a:tableStyleId>{5B2DE29F-29BF-43BE-A9B5-A86E62E997BD}</a:tableStyleId>
              </a:tblPr>
              <a:tblGrid>
                <a:gridCol w="1724075"/>
                <a:gridCol w="4149975"/>
                <a:gridCol w="3981150"/>
              </a:tblGrid>
              <a:tr h="316775">
                <a:tc>
                  <a:txBody>
                    <a:bodyPr/>
                    <a:lstStyle/>
                    <a:p>
                      <a:pPr indent="0" lvl="0" marL="0" marR="0" rtl="0" algn="ctr">
                        <a:spcBef>
                          <a:spcPts val="0"/>
                        </a:spcBef>
                        <a:spcAft>
                          <a:spcPts val="0"/>
                        </a:spcAft>
                        <a:buNone/>
                      </a:pPr>
                      <a:r>
                        <a:rPr lang="en-US" sz="1800" u="none" cap="none" strike="noStrike">
                          <a:solidFill>
                            <a:schemeClr val="lt1"/>
                          </a:solidFill>
                        </a:rPr>
                        <a:t>Property</a:t>
                      </a:r>
                      <a:endParaRPr/>
                    </a:p>
                  </a:txBody>
                  <a:tcPr marT="91450" marB="91450" marR="91450" marL="91450">
                    <a:solidFill>
                      <a:srgbClr val="0070C0"/>
                    </a:solidFill>
                  </a:tcPr>
                </a:tc>
                <a:tc>
                  <a:txBody>
                    <a:bodyPr/>
                    <a:lstStyle/>
                    <a:p>
                      <a:pPr indent="0" lvl="0" marL="0" marR="0" rtl="0" algn="ctr">
                        <a:spcBef>
                          <a:spcPts val="0"/>
                        </a:spcBef>
                        <a:spcAft>
                          <a:spcPts val="0"/>
                        </a:spcAft>
                        <a:buNone/>
                      </a:pPr>
                      <a:r>
                        <a:rPr lang="en-US" sz="1800" u="none" cap="none" strike="noStrike">
                          <a:solidFill>
                            <a:schemeClr val="lt1"/>
                          </a:solidFill>
                        </a:rPr>
                        <a:t>Description</a:t>
                      </a:r>
                      <a:endParaRPr sz="1800" u="none" cap="none" strike="noStrike">
                        <a:solidFill>
                          <a:schemeClr val="lt1"/>
                        </a:solidFill>
                      </a:endParaRPr>
                    </a:p>
                  </a:txBody>
                  <a:tcPr marT="91450" marB="91450" marR="91450" marL="91450">
                    <a:solidFill>
                      <a:srgbClr val="0070C0"/>
                    </a:solidFill>
                  </a:tcPr>
                </a:tc>
                <a:tc>
                  <a:txBody>
                    <a:bodyPr/>
                    <a:lstStyle/>
                    <a:p>
                      <a:pPr indent="0" lvl="0" marL="0" marR="0" rtl="0" algn="ctr">
                        <a:spcBef>
                          <a:spcPts val="0"/>
                        </a:spcBef>
                        <a:spcAft>
                          <a:spcPts val="0"/>
                        </a:spcAft>
                        <a:buNone/>
                      </a:pPr>
                      <a:r>
                        <a:rPr lang="en-US" sz="1800" u="none" cap="none" strike="noStrike">
                          <a:solidFill>
                            <a:schemeClr val="lt1"/>
                          </a:solidFill>
                        </a:rPr>
                        <a:t>Values</a:t>
                      </a:r>
                      <a:endParaRPr sz="1800" u="none" cap="none" strike="noStrike">
                        <a:solidFill>
                          <a:schemeClr val="lt1"/>
                        </a:solidFill>
                      </a:endParaRPr>
                    </a:p>
                  </a:txBody>
                  <a:tcPr marT="91450" marB="91450" marR="91450" marL="91450">
                    <a:solidFill>
                      <a:srgbClr val="0070C0"/>
                    </a:solidFill>
                  </a:tcPr>
                </a:tc>
              </a:tr>
              <a:tr h="370850">
                <a:tc>
                  <a:txBody>
                    <a:bodyPr/>
                    <a:lstStyle/>
                    <a:p>
                      <a:pPr indent="0" lvl="0" marL="0" marR="0" rtl="0" algn="ctr">
                        <a:spcBef>
                          <a:spcPts val="0"/>
                        </a:spcBef>
                        <a:spcAft>
                          <a:spcPts val="0"/>
                        </a:spcAft>
                        <a:buNone/>
                      </a:pPr>
                      <a:r>
                        <a:rPr b="1" lang="en-US" sz="1800" u="none" cap="none" strike="noStrike"/>
                        <a:t>color</a:t>
                      </a:r>
                      <a:endParaRPr b="1" sz="1800" u="none" cap="none" strike="noStrike"/>
                    </a:p>
                  </a:txBody>
                  <a:tcPr marT="91450" marB="91450" marR="91450" marL="91450"/>
                </a:tc>
                <a:tc>
                  <a:txBody>
                    <a:bodyPr/>
                    <a:lstStyle/>
                    <a:p>
                      <a:pPr indent="0" lvl="0" marL="0" marR="0" rtl="0" algn="ctr">
                        <a:spcBef>
                          <a:spcPts val="0"/>
                        </a:spcBef>
                        <a:spcAft>
                          <a:spcPts val="0"/>
                        </a:spcAft>
                        <a:buNone/>
                      </a:pPr>
                      <a:r>
                        <a:rPr lang="en-US" sz="1800" u="none" cap="none" strike="noStrike"/>
                        <a:t>Sets the color of a text</a:t>
                      </a:r>
                      <a:endParaRPr/>
                    </a:p>
                  </a:txBody>
                  <a:tcPr marT="91450" marB="91450" marR="91450" marL="91450"/>
                </a:tc>
                <a:tc>
                  <a:txBody>
                    <a:bodyPr/>
                    <a:lstStyle/>
                    <a:p>
                      <a:pPr indent="0" lvl="0" marL="0" marR="0" rtl="0" algn="ctr">
                        <a:spcBef>
                          <a:spcPts val="0"/>
                        </a:spcBef>
                        <a:spcAft>
                          <a:spcPts val="0"/>
                        </a:spcAft>
                        <a:buNone/>
                      </a:pPr>
                      <a:r>
                        <a:rPr lang="en-US" sz="1800" u="none" cap="none" strike="noStrike"/>
                        <a:t>RGB, hex, keyword</a:t>
                      </a:r>
                      <a:endParaRPr sz="1800" u="none" cap="none" strike="noStrike"/>
                    </a:p>
                  </a:txBody>
                  <a:tcPr marT="91450" marB="91450" marR="91450" marL="91450"/>
                </a:tc>
              </a:tr>
              <a:tr h="370850">
                <a:tc>
                  <a:txBody>
                    <a:bodyPr/>
                    <a:lstStyle/>
                    <a:p>
                      <a:pPr indent="0" lvl="0" marL="0" marR="0" rtl="0" algn="ctr">
                        <a:spcBef>
                          <a:spcPts val="0"/>
                        </a:spcBef>
                        <a:spcAft>
                          <a:spcPts val="0"/>
                        </a:spcAft>
                        <a:buNone/>
                      </a:pPr>
                      <a:r>
                        <a:rPr b="1" lang="en-US" sz="1800" u="none" cap="none" strike="noStrike"/>
                        <a:t>text-align</a:t>
                      </a:r>
                      <a:endParaRPr b="1" sz="1800" u="none" cap="none" strike="noStrike"/>
                    </a:p>
                  </a:txBody>
                  <a:tcPr marT="91450" marB="91450" marR="91450" marL="91450"/>
                </a:tc>
                <a:tc>
                  <a:txBody>
                    <a:bodyPr/>
                    <a:lstStyle/>
                    <a:p>
                      <a:pPr indent="0" lvl="0" marL="0" marR="0" rtl="0" algn="ctr">
                        <a:spcBef>
                          <a:spcPts val="0"/>
                        </a:spcBef>
                        <a:spcAft>
                          <a:spcPts val="0"/>
                        </a:spcAft>
                        <a:buNone/>
                      </a:pPr>
                      <a:r>
                        <a:rPr lang="en-US" sz="1800" u="none" cap="none" strike="noStrike"/>
                        <a:t>Aligns the text in an element</a:t>
                      </a:r>
                      <a:endParaRPr sz="1800" u="none" cap="none" strike="noStrike"/>
                    </a:p>
                  </a:txBody>
                  <a:tcPr marT="91450" marB="91450" marR="91450" marL="91450"/>
                </a:tc>
                <a:tc>
                  <a:txBody>
                    <a:bodyPr/>
                    <a:lstStyle/>
                    <a:p>
                      <a:pPr indent="0" lvl="0" marL="0" marR="0" rtl="0" algn="ctr">
                        <a:spcBef>
                          <a:spcPts val="0"/>
                        </a:spcBef>
                        <a:spcAft>
                          <a:spcPts val="0"/>
                        </a:spcAft>
                        <a:buNone/>
                      </a:pPr>
                      <a:r>
                        <a:rPr lang="en-US" sz="1800" u="none" cap="none" strike="noStrike"/>
                        <a:t>left, right, center, justify</a:t>
                      </a:r>
                      <a:endParaRPr sz="1800" u="none" cap="none" strike="noStrike"/>
                    </a:p>
                  </a:txBody>
                  <a:tcPr marT="91450" marB="91450" marR="91450" marL="91450"/>
                </a:tc>
              </a:tr>
              <a:tr h="370850">
                <a:tc>
                  <a:txBody>
                    <a:bodyPr/>
                    <a:lstStyle/>
                    <a:p>
                      <a:pPr indent="0" lvl="0" marL="0" marR="0" rtl="0" algn="ctr">
                        <a:spcBef>
                          <a:spcPts val="0"/>
                        </a:spcBef>
                        <a:spcAft>
                          <a:spcPts val="0"/>
                        </a:spcAft>
                        <a:buNone/>
                      </a:pPr>
                      <a:r>
                        <a:rPr b="1" lang="en-US" sz="1800" u="none" cap="none" strike="noStrike"/>
                        <a:t>text-decoration</a:t>
                      </a:r>
                      <a:endParaRPr b="1" sz="1800" u="none" cap="none" strike="noStrike"/>
                    </a:p>
                  </a:txBody>
                  <a:tcPr marT="91450" marB="91450" marR="91450" marL="91450"/>
                </a:tc>
                <a:tc>
                  <a:txBody>
                    <a:bodyPr/>
                    <a:lstStyle/>
                    <a:p>
                      <a:pPr indent="0" lvl="0" marL="0" marR="0" rtl="0" algn="ctr">
                        <a:spcBef>
                          <a:spcPts val="0"/>
                        </a:spcBef>
                        <a:spcAft>
                          <a:spcPts val="0"/>
                        </a:spcAft>
                        <a:buNone/>
                      </a:pPr>
                      <a:r>
                        <a:rPr lang="en-US" sz="1800" u="none" cap="none" strike="noStrike"/>
                        <a:t>Adds decoration to text</a:t>
                      </a:r>
                      <a:endParaRPr sz="1800" u="none" cap="none" strike="noStrike"/>
                    </a:p>
                  </a:txBody>
                  <a:tcPr marT="91450" marB="91450" marR="91450" marL="91450"/>
                </a:tc>
                <a:tc>
                  <a:txBody>
                    <a:bodyPr/>
                    <a:lstStyle/>
                    <a:p>
                      <a:pPr indent="0" lvl="0" marL="0" marR="0" rtl="0" algn="ctr">
                        <a:spcBef>
                          <a:spcPts val="0"/>
                        </a:spcBef>
                        <a:spcAft>
                          <a:spcPts val="0"/>
                        </a:spcAft>
                        <a:buNone/>
                      </a:pPr>
                      <a:r>
                        <a:rPr lang="en-US" sz="1800" u="none" cap="none" strike="noStrike"/>
                        <a:t>none, underline, overline, line-through</a:t>
                      </a:r>
                      <a:endParaRPr sz="1800" u="none" cap="none" strike="noStrike"/>
                    </a:p>
                  </a:txBody>
                  <a:tcPr marT="91450" marB="91450" marR="91450" marL="91450"/>
                </a:tc>
              </a:tr>
              <a:tr h="370850">
                <a:tc>
                  <a:txBody>
                    <a:bodyPr/>
                    <a:lstStyle/>
                    <a:p>
                      <a:pPr indent="0" lvl="0" marL="0" marR="0" rtl="0" algn="ctr">
                        <a:spcBef>
                          <a:spcPts val="0"/>
                        </a:spcBef>
                        <a:spcAft>
                          <a:spcPts val="0"/>
                        </a:spcAft>
                        <a:buNone/>
                      </a:pPr>
                      <a:r>
                        <a:rPr b="1" lang="en-US" sz="1800" u="none" cap="none" strike="noStrike"/>
                        <a:t>text-indent</a:t>
                      </a:r>
                      <a:endParaRPr b="1" sz="1800" u="none" cap="none" strike="noStrike"/>
                    </a:p>
                  </a:txBody>
                  <a:tcPr marT="91450" marB="91450" marR="91450" marL="91450"/>
                </a:tc>
                <a:tc>
                  <a:txBody>
                    <a:bodyPr/>
                    <a:lstStyle/>
                    <a:p>
                      <a:pPr indent="0" lvl="0" marL="0" marR="0" rtl="0" algn="ctr">
                        <a:spcBef>
                          <a:spcPts val="0"/>
                        </a:spcBef>
                        <a:spcAft>
                          <a:spcPts val="0"/>
                        </a:spcAft>
                        <a:buNone/>
                      </a:pPr>
                      <a:r>
                        <a:rPr lang="en-US" sz="1800" u="none" cap="none" strike="noStrike"/>
                        <a:t>Indents the first line of text in an element</a:t>
                      </a:r>
                      <a:endParaRPr sz="1800" u="none" cap="none" strike="noStrike"/>
                    </a:p>
                  </a:txBody>
                  <a:tcPr marT="91450" marB="91450" marR="91450" marL="91450"/>
                </a:tc>
                <a:tc>
                  <a:txBody>
                    <a:bodyPr/>
                    <a:lstStyle/>
                    <a:p>
                      <a:pPr indent="0" lvl="0" marL="0" marR="0" rtl="0" algn="ctr">
                        <a:spcBef>
                          <a:spcPts val="0"/>
                        </a:spcBef>
                        <a:spcAft>
                          <a:spcPts val="0"/>
                        </a:spcAft>
                        <a:buNone/>
                      </a:pPr>
                      <a:r>
                        <a:rPr lang="en-US" sz="1800" u="none" cap="none" strike="noStrike"/>
                        <a:t>length, %</a:t>
                      </a:r>
                      <a:endParaRPr sz="1800" u="none" cap="none" strike="noStrike"/>
                    </a:p>
                  </a:txBody>
                  <a:tcPr marT="91450" marB="91450" marR="91450" marL="91450"/>
                </a:tc>
              </a:tr>
              <a:tr h="370850">
                <a:tc>
                  <a:txBody>
                    <a:bodyPr/>
                    <a:lstStyle/>
                    <a:p>
                      <a:pPr indent="0" lvl="0" marL="0" marR="0" rtl="0" algn="ctr">
                        <a:spcBef>
                          <a:spcPts val="0"/>
                        </a:spcBef>
                        <a:spcAft>
                          <a:spcPts val="0"/>
                        </a:spcAft>
                        <a:buNone/>
                      </a:pPr>
                      <a:r>
                        <a:rPr b="1" lang="en-US" sz="1800" u="none" cap="none" strike="noStrike"/>
                        <a:t>text-transform</a:t>
                      </a:r>
                      <a:endParaRPr b="1" sz="1800" u="none" cap="none" strike="noStrike"/>
                    </a:p>
                  </a:txBody>
                  <a:tcPr marT="91450" marB="91450" marR="91450" marL="91450"/>
                </a:tc>
                <a:tc>
                  <a:txBody>
                    <a:bodyPr/>
                    <a:lstStyle/>
                    <a:p>
                      <a:pPr indent="0" lvl="0" marL="0" marR="0" rtl="0" algn="ctr">
                        <a:spcBef>
                          <a:spcPts val="0"/>
                        </a:spcBef>
                        <a:spcAft>
                          <a:spcPts val="0"/>
                        </a:spcAft>
                        <a:buNone/>
                      </a:pPr>
                      <a:r>
                        <a:rPr lang="en-US" sz="1800" u="none" cap="none" strike="noStrike"/>
                        <a:t>Controls the letters in an element</a:t>
                      </a:r>
                      <a:endParaRPr sz="1800" u="none" cap="none" strike="noStrike"/>
                    </a:p>
                  </a:txBody>
                  <a:tcPr marT="91450" marB="91450" marR="91450" marL="91450"/>
                </a:tc>
                <a:tc>
                  <a:txBody>
                    <a:bodyPr/>
                    <a:lstStyle/>
                    <a:p>
                      <a:pPr indent="0" lvl="0" marL="0" marR="0" rtl="0" algn="ctr">
                        <a:spcBef>
                          <a:spcPts val="0"/>
                        </a:spcBef>
                        <a:spcAft>
                          <a:spcPts val="0"/>
                        </a:spcAft>
                        <a:buNone/>
                      </a:pPr>
                      <a:r>
                        <a:rPr lang="en-US" sz="1800" u="none" cap="none" strike="noStrike"/>
                        <a:t>none, capitalize, uppercase, lowercase</a:t>
                      </a:r>
                      <a:endParaRPr sz="1800" u="none" cap="none" strike="noStrike"/>
                    </a:p>
                  </a:txBody>
                  <a:tcPr marT="91450" marB="91450" marR="91450" marL="91450"/>
                </a:tc>
              </a:tr>
              <a:tr h="370850">
                <a:tc>
                  <a:txBody>
                    <a:bodyPr/>
                    <a:lstStyle/>
                    <a:p>
                      <a:pPr indent="0" lvl="0" marL="0" marR="0" rtl="0" algn="ctr">
                        <a:spcBef>
                          <a:spcPts val="0"/>
                        </a:spcBef>
                        <a:spcAft>
                          <a:spcPts val="0"/>
                        </a:spcAft>
                        <a:buNone/>
                      </a:pPr>
                      <a:r>
                        <a:rPr b="1" i="0" lang="en-US" sz="1800" u="none" cap="none" strike="noStrike">
                          <a:solidFill>
                            <a:schemeClr val="dk1"/>
                          </a:solidFill>
                          <a:latin typeface="Calibri"/>
                          <a:ea typeface="Calibri"/>
                          <a:cs typeface="Calibri"/>
                          <a:sym typeface="Calibri"/>
                        </a:rPr>
                        <a:t>line-height</a:t>
                      </a:r>
                      <a:endParaRPr sz="1800" u="none" cap="none" strike="noStrike"/>
                    </a:p>
                  </a:txBody>
                  <a:tcPr marT="91450" marB="91450" marR="91450" marL="91450"/>
                </a:tc>
                <a:tc>
                  <a:txBody>
                    <a:bodyPr/>
                    <a:lstStyle/>
                    <a:p>
                      <a:pPr indent="0" lvl="0" marL="0" marR="0" rtl="0" algn="ctr">
                        <a:spcBef>
                          <a:spcPts val="0"/>
                        </a:spcBef>
                        <a:spcAft>
                          <a:spcPts val="0"/>
                        </a:spcAft>
                        <a:buNone/>
                      </a:pPr>
                      <a:r>
                        <a:rPr b="0" i="0" lang="en-US" sz="1800" u="none" cap="none" strike="noStrike">
                          <a:solidFill>
                            <a:schemeClr val="dk1"/>
                          </a:solidFill>
                          <a:latin typeface="Calibri"/>
                          <a:ea typeface="Calibri"/>
                          <a:cs typeface="Calibri"/>
                          <a:sym typeface="Calibri"/>
                        </a:rPr>
                        <a:t>Sets the distance between lines</a:t>
                      </a:r>
                      <a:endParaRPr sz="1800" u="none" cap="none" strike="noStrike"/>
                    </a:p>
                  </a:txBody>
                  <a:tcPr marT="91450" marB="91450" marR="91450" marL="91450"/>
                </a:tc>
                <a:tc>
                  <a:txBody>
                    <a:bodyPr/>
                    <a:lstStyle/>
                    <a:p>
                      <a:pPr indent="0" lvl="0" marL="0" marR="0" rtl="0" algn="ctr">
                        <a:spcBef>
                          <a:spcPts val="0"/>
                        </a:spcBef>
                        <a:spcAft>
                          <a:spcPts val="0"/>
                        </a:spcAft>
                        <a:buNone/>
                      </a:pPr>
                      <a:r>
                        <a:rPr lang="en-US" sz="1800" u="none" cap="none" strike="noStrike"/>
                        <a:t>normal, number, length, %</a:t>
                      </a:r>
                      <a:endParaRPr/>
                    </a:p>
                  </a:txBody>
                  <a:tcPr marT="91450" marB="91450" marR="91450" marL="91450"/>
                </a:tc>
              </a:tr>
              <a:tr h="370850">
                <a:tc>
                  <a:txBody>
                    <a:bodyPr/>
                    <a:lstStyle/>
                    <a:p>
                      <a:pPr indent="0" lvl="0" marL="0" marR="0" rtl="0" algn="ctr">
                        <a:spcBef>
                          <a:spcPts val="0"/>
                        </a:spcBef>
                        <a:spcAft>
                          <a:spcPts val="0"/>
                        </a:spcAft>
                        <a:buNone/>
                      </a:pPr>
                      <a:r>
                        <a:rPr b="1" i="0" lang="en-US" sz="1800" u="none" cap="none" strike="noStrike">
                          <a:solidFill>
                            <a:schemeClr val="dk1"/>
                          </a:solidFill>
                          <a:latin typeface="Calibri"/>
                          <a:ea typeface="Calibri"/>
                          <a:cs typeface="Calibri"/>
                          <a:sym typeface="Calibri"/>
                        </a:rPr>
                        <a:t>letter-spacing</a:t>
                      </a:r>
                      <a:endParaRPr sz="1800" u="none" cap="none" strike="noStrike"/>
                    </a:p>
                  </a:txBody>
                  <a:tcPr marT="91450" marB="91450" marR="91450" marL="91450"/>
                </a:tc>
                <a:tc>
                  <a:txBody>
                    <a:bodyPr/>
                    <a:lstStyle/>
                    <a:p>
                      <a:pPr indent="0" lvl="0" marL="0" marR="0" rtl="0" algn="ctr">
                        <a:spcBef>
                          <a:spcPts val="0"/>
                        </a:spcBef>
                        <a:spcAft>
                          <a:spcPts val="0"/>
                        </a:spcAft>
                        <a:buNone/>
                      </a:pPr>
                      <a:r>
                        <a:rPr b="0" i="0" lang="en-US" sz="1800" u="none" cap="none" strike="noStrike">
                          <a:solidFill>
                            <a:schemeClr val="dk1"/>
                          </a:solidFill>
                          <a:latin typeface="Calibri"/>
                          <a:ea typeface="Calibri"/>
                          <a:cs typeface="Calibri"/>
                          <a:sym typeface="Calibri"/>
                        </a:rPr>
                        <a:t>Increase or decrease the space between characters</a:t>
                      </a:r>
                      <a:endParaRPr sz="1800" u="none" cap="none" strike="noStrike"/>
                    </a:p>
                  </a:txBody>
                  <a:tcPr marT="91450" marB="91450" marR="91450" marL="91450"/>
                </a:tc>
                <a:tc>
                  <a:txBody>
                    <a:bodyPr/>
                    <a:lstStyle/>
                    <a:p>
                      <a:pPr indent="0" lvl="0" marL="0" marR="0" rtl="0" algn="ctr">
                        <a:spcBef>
                          <a:spcPts val="0"/>
                        </a:spcBef>
                        <a:spcAft>
                          <a:spcPts val="0"/>
                        </a:spcAft>
                        <a:buNone/>
                      </a:pPr>
                      <a:r>
                        <a:rPr lang="en-US" sz="1800" u="none" cap="none" strike="noStrike"/>
                        <a:t>normal, length</a:t>
                      </a:r>
                      <a:endParaRPr/>
                    </a:p>
                  </a:txBody>
                  <a:tcPr marT="91450" marB="91450" marR="91450" marL="91450"/>
                </a:tc>
              </a:tr>
            </a:tbl>
          </a:graphicData>
        </a:graphic>
      </p:graphicFrame>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 name="Shape 510"/>
        <p:cNvGrpSpPr/>
        <p:nvPr/>
      </p:nvGrpSpPr>
      <p:grpSpPr>
        <a:xfrm>
          <a:off x="0" y="0"/>
          <a:ext cx="0" cy="0"/>
          <a:chOff x="0" y="0"/>
          <a:chExt cx="0" cy="0"/>
        </a:xfrm>
      </p:grpSpPr>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5" name="Shape 515"/>
        <p:cNvGrpSpPr/>
        <p:nvPr/>
      </p:nvGrpSpPr>
      <p:grpSpPr>
        <a:xfrm>
          <a:off x="0" y="0"/>
          <a:ext cx="0" cy="0"/>
          <a:chOff x="0" y="0"/>
          <a:chExt cx="0" cy="0"/>
        </a:xfrm>
      </p:grpSpPr>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9" name="Shape 519"/>
        <p:cNvGrpSpPr/>
        <p:nvPr/>
      </p:nvGrpSpPr>
      <p:grpSpPr>
        <a:xfrm>
          <a:off x="0" y="0"/>
          <a:ext cx="0" cy="0"/>
          <a:chOff x="0" y="0"/>
          <a:chExt cx="0" cy="0"/>
        </a:xfrm>
      </p:grpSpPr>
      <p:sp>
        <p:nvSpPr>
          <p:cNvPr id="520" name="Google Shape;520;p40"/>
          <p:cNvSpPr/>
          <p:nvPr/>
        </p:nvSpPr>
        <p:spPr>
          <a:xfrm>
            <a:off x="602565" y="303373"/>
            <a:ext cx="10986867" cy="76944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4400">
                <a:solidFill>
                  <a:schemeClr val="dk1"/>
                </a:solidFill>
                <a:latin typeface="Century Gothic"/>
                <a:ea typeface="Century Gothic"/>
                <a:cs typeface="Century Gothic"/>
                <a:sym typeface="Century Gothic"/>
              </a:rPr>
              <a:t>Anchor Tag</a:t>
            </a:r>
            <a:endParaRPr sz="2400" cap="none">
              <a:solidFill>
                <a:schemeClr val="dk1"/>
              </a:solidFill>
              <a:latin typeface="Century Gothic"/>
              <a:ea typeface="Century Gothic"/>
              <a:cs typeface="Century Gothic"/>
              <a:sym typeface="Century Gothic"/>
            </a:endParaRPr>
          </a:p>
        </p:txBody>
      </p:sp>
      <p:sp>
        <p:nvSpPr>
          <p:cNvPr id="521" name="Google Shape;521;p40"/>
          <p:cNvSpPr txBox="1"/>
          <p:nvPr/>
        </p:nvSpPr>
        <p:spPr>
          <a:xfrm>
            <a:off x="1291772" y="1338720"/>
            <a:ext cx="9144000" cy="70788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000">
                <a:solidFill>
                  <a:schemeClr val="dk1"/>
                </a:solidFill>
                <a:latin typeface="Century Gothic"/>
                <a:ea typeface="Century Gothic"/>
                <a:cs typeface="Century Gothic"/>
                <a:sym typeface="Century Gothic"/>
              </a:rPr>
              <a:t>Hmm, MDN says </a:t>
            </a:r>
            <a:r>
              <a:rPr lang="en-US" sz="2000" u="sng">
                <a:solidFill>
                  <a:schemeClr val="dk1"/>
                </a:solidFill>
                <a:latin typeface="Century Gothic"/>
                <a:ea typeface="Century Gothic"/>
                <a:cs typeface="Century Gothic"/>
                <a:sym typeface="Century Gothic"/>
                <a:hlinkClick r:id="rId3">
                  <a:extLst>
                    <a:ext uri="{A12FA001-AC4F-418D-AE19-62706E023703}">
                      <ahyp:hlinkClr val="tx"/>
                    </a:ext>
                  </a:extLst>
                </a:hlinkClick>
              </a:rPr>
              <a:t>color is inherited</a:t>
            </a:r>
            <a:r>
              <a:rPr lang="en-US" sz="2000">
                <a:solidFill>
                  <a:schemeClr val="dk1"/>
                </a:solidFill>
                <a:latin typeface="Century Gothic"/>
                <a:ea typeface="Century Gothic"/>
                <a:cs typeface="Century Gothic"/>
                <a:sym typeface="Century Gothic"/>
              </a:rPr>
              <a:t>… but if I set the body color to </a:t>
            </a:r>
            <a:r>
              <a:rPr b="1" lang="en-US" sz="2000">
                <a:solidFill>
                  <a:schemeClr val="dk1"/>
                </a:solidFill>
                <a:latin typeface="Century Gothic"/>
                <a:ea typeface="Century Gothic"/>
                <a:cs typeface="Century Gothic"/>
                <a:sym typeface="Century Gothic"/>
              </a:rPr>
              <a:t>deeppink</a:t>
            </a:r>
            <a:r>
              <a:rPr lang="en-US" sz="2000">
                <a:solidFill>
                  <a:schemeClr val="dk1"/>
                </a:solidFill>
                <a:latin typeface="Century Gothic"/>
                <a:ea typeface="Century Gothic"/>
                <a:cs typeface="Century Gothic"/>
                <a:sym typeface="Century Gothic"/>
              </a:rPr>
              <a:t>, links don't change color</a:t>
            </a:r>
            <a:endParaRPr/>
          </a:p>
        </p:txBody>
      </p:sp>
      <p:pic>
        <p:nvPicPr>
          <p:cNvPr id="522" name="Google Shape;522;p40"/>
          <p:cNvPicPr preferRelativeResize="0"/>
          <p:nvPr/>
        </p:nvPicPr>
        <p:blipFill rotWithShape="1">
          <a:blip r:embed="rId4">
            <a:alphaModFix/>
          </a:blip>
          <a:srcRect b="0" l="0" r="0" t="0"/>
          <a:stretch/>
        </p:blipFill>
        <p:spPr>
          <a:xfrm>
            <a:off x="1657350" y="2371725"/>
            <a:ext cx="8877300" cy="2114550"/>
          </a:xfrm>
          <a:prstGeom prst="rect">
            <a:avLst/>
          </a:prstGeom>
          <a:noFill/>
          <a:ln>
            <a:noFill/>
          </a:ln>
        </p:spPr>
      </p:pic>
      <p:pic>
        <p:nvPicPr>
          <p:cNvPr id="523" name="Google Shape;523;p40"/>
          <p:cNvPicPr preferRelativeResize="0"/>
          <p:nvPr/>
        </p:nvPicPr>
        <p:blipFill rotWithShape="1">
          <a:blip r:embed="rId5">
            <a:alphaModFix/>
          </a:blip>
          <a:srcRect b="0" l="0" r="0" t="0"/>
          <a:stretch/>
        </p:blipFill>
        <p:spPr>
          <a:xfrm>
            <a:off x="6506937" y="4486275"/>
            <a:ext cx="3943350" cy="1981200"/>
          </a:xfrm>
          <a:prstGeom prst="rect">
            <a:avLst/>
          </a:prstGeom>
          <a:noFill/>
          <a:ln>
            <a:noFill/>
          </a:ln>
        </p:spPr>
      </p:pic>
      <p:sp>
        <p:nvSpPr>
          <p:cNvPr id="524" name="Google Shape;524;p40"/>
          <p:cNvSpPr txBox="1"/>
          <p:nvPr/>
        </p:nvSpPr>
        <p:spPr>
          <a:xfrm>
            <a:off x="1846944" y="5165337"/>
            <a:ext cx="4470400" cy="7078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dk1"/>
                </a:solidFill>
                <a:latin typeface="Century Gothic"/>
                <a:ea typeface="Century Gothic"/>
                <a:cs typeface="Century Gothic"/>
                <a:sym typeface="Century Gothic"/>
              </a:rPr>
              <a:t>inherits font-family... Why doesn’t &lt;a&gt; inherit color?</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8" name="Shape 528"/>
        <p:cNvGrpSpPr/>
        <p:nvPr/>
      </p:nvGrpSpPr>
      <p:grpSpPr>
        <a:xfrm>
          <a:off x="0" y="0"/>
          <a:ext cx="0" cy="0"/>
          <a:chOff x="0" y="0"/>
          <a:chExt cx="0" cy="0"/>
        </a:xfrm>
      </p:grpSpPr>
      <p:sp>
        <p:nvSpPr>
          <p:cNvPr id="529" name="Google Shape;529;p41"/>
          <p:cNvSpPr/>
          <p:nvPr/>
        </p:nvSpPr>
        <p:spPr>
          <a:xfrm>
            <a:off x="602565" y="303373"/>
            <a:ext cx="10986867" cy="76944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4400">
                <a:solidFill>
                  <a:schemeClr val="dk1"/>
                </a:solidFill>
                <a:latin typeface="Century Gothic"/>
                <a:ea typeface="Century Gothic"/>
                <a:cs typeface="Century Gothic"/>
                <a:sym typeface="Century Gothic"/>
              </a:rPr>
              <a:t>User Agent Styles</a:t>
            </a:r>
            <a:endParaRPr sz="2400" cap="none">
              <a:solidFill>
                <a:schemeClr val="dk1"/>
              </a:solidFill>
              <a:latin typeface="Century Gothic"/>
              <a:ea typeface="Century Gothic"/>
              <a:cs typeface="Century Gothic"/>
              <a:sym typeface="Century Gothic"/>
            </a:endParaRPr>
          </a:p>
        </p:txBody>
      </p:sp>
      <p:sp>
        <p:nvSpPr>
          <p:cNvPr id="530" name="Google Shape;530;p41"/>
          <p:cNvSpPr txBox="1"/>
          <p:nvPr/>
        </p:nvSpPr>
        <p:spPr>
          <a:xfrm>
            <a:off x="1436912" y="1475992"/>
            <a:ext cx="9318171" cy="155427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Century Gothic"/>
                <a:ea typeface="Century Gothic"/>
                <a:cs typeface="Century Gothic"/>
                <a:sym typeface="Century Gothic"/>
              </a:rPr>
              <a:t>This is because the browser has its own default styles:</a:t>
            </a:r>
            <a:endParaRPr/>
          </a:p>
          <a:p>
            <a:pPr indent="0" lvl="0" marL="0" marR="0" rtl="0" algn="l">
              <a:spcBef>
                <a:spcPts val="0"/>
              </a:spcBef>
              <a:spcAft>
                <a:spcPts val="0"/>
              </a:spcAft>
              <a:buNone/>
            </a:pPr>
            <a:r>
              <a:t/>
            </a:r>
            <a:endParaRPr sz="2000">
              <a:solidFill>
                <a:schemeClr val="dk1"/>
              </a:solidFill>
              <a:latin typeface="Century Gothic"/>
              <a:ea typeface="Century Gothic"/>
              <a:cs typeface="Century Gothic"/>
              <a:sym typeface="Century Gothic"/>
            </a:endParaRPr>
          </a:p>
          <a:p>
            <a:pPr indent="-342900" lvl="0" marL="342900" marR="0" rtl="0" algn="l">
              <a:spcBef>
                <a:spcPts val="600"/>
              </a:spcBef>
              <a:spcAft>
                <a:spcPts val="0"/>
              </a:spcAft>
              <a:buClr>
                <a:schemeClr val="dk1"/>
              </a:buClr>
              <a:buSzPts val="2000"/>
              <a:buFont typeface="Noto Sans Symbols"/>
              <a:buChar char="▪"/>
            </a:pPr>
            <a:r>
              <a:rPr lang="en-US" sz="2000">
                <a:solidFill>
                  <a:schemeClr val="dk1"/>
                </a:solidFill>
                <a:latin typeface="Century Gothic"/>
                <a:ea typeface="Century Gothic"/>
                <a:cs typeface="Century Gothic"/>
                <a:sym typeface="Century Gothic"/>
              </a:rPr>
              <a:t>Browser loads its own default stylesheet on every webpage</a:t>
            </a:r>
            <a:endParaRPr/>
          </a:p>
          <a:p>
            <a:pPr indent="-342900" lvl="0" marL="342900" marR="0" rtl="0" algn="l">
              <a:spcBef>
                <a:spcPts val="1200"/>
              </a:spcBef>
              <a:spcAft>
                <a:spcPts val="0"/>
              </a:spcAft>
              <a:buClr>
                <a:schemeClr val="dk1"/>
              </a:buClr>
              <a:buSzPts val="2000"/>
              <a:buFont typeface="Noto Sans Symbols"/>
              <a:buChar char="▪"/>
            </a:pPr>
            <a:r>
              <a:rPr lang="en-US" sz="2000">
                <a:solidFill>
                  <a:schemeClr val="dk1"/>
                </a:solidFill>
                <a:latin typeface="Century Gothic"/>
                <a:ea typeface="Century Gothic"/>
                <a:cs typeface="Century Gothic"/>
                <a:sym typeface="Century Gothic"/>
              </a:rPr>
              <a:t>Not governed by spec, but there are </a:t>
            </a:r>
            <a:r>
              <a:rPr lang="en-US" sz="2000" u="sng">
                <a:solidFill>
                  <a:schemeClr val="dk1"/>
                </a:solidFill>
                <a:latin typeface="Century Gothic"/>
                <a:ea typeface="Century Gothic"/>
                <a:cs typeface="Century Gothic"/>
                <a:sym typeface="Century Gothic"/>
                <a:hlinkClick r:id="rId3">
                  <a:extLst>
                    <a:ext uri="{A12FA001-AC4F-418D-AE19-62706E023703}">
                      <ahyp:hlinkClr val="tx"/>
                    </a:ext>
                  </a:extLst>
                </a:hlinkClick>
              </a:rPr>
              <a:t>recommendations</a:t>
            </a:r>
            <a:endParaRPr sz="2000">
              <a:solidFill>
                <a:schemeClr val="dk1"/>
              </a:solidFill>
              <a:latin typeface="Century Gothic"/>
              <a:ea typeface="Century Gothic"/>
              <a:cs typeface="Century Gothic"/>
              <a:sym typeface="Century Gothic"/>
            </a:endParaRPr>
          </a:p>
        </p:txBody>
      </p:sp>
      <p:grpSp>
        <p:nvGrpSpPr>
          <p:cNvPr id="531" name="Google Shape;531;p41"/>
          <p:cNvGrpSpPr/>
          <p:nvPr/>
        </p:nvGrpSpPr>
        <p:grpSpPr>
          <a:xfrm>
            <a:off x="1757359" y="3116102"/>
            <a:ext cx="8677275" cy="3438525"/>
            <a:chOff x="1757359" y="3116102"/>
            <a:chExt cx="8677275" cy="3438525"/>
          </a:xfrm>
        </p:grpSpPr>
        <p:pic>
          <p:nvPicPr>
            <p:cNvPr id="532" name="Google Shape;532;p41"/>
            <p:cNvPicPr preferRelativeResize="0"/>
            <p:nvPr/>
          </p:nvPicPr>
          <p:blipFill rotWithShape="1">
            <a:blip r:embed="rId4">
              <a:alphaModFix/>
            </a:blip>
            <a:srcRect b="0" l="0" r="0" t="0"/>
            <a:stretch/>
          </p:blipFill>
          <p:spPr>
            <a:xfrm>
              <a:off x="1757359" y="3116102"/>
              <a:ext cx="8677275" cy="3438525"/>
            </a:xfrm>
            <a:prstGeom prst="rect">
              <a:avLst/>
            </a:prstGeom>
            <a:noFill/>
            <a:ln>
              <a:noFill/>
            </a:ln>
          </p:spPr>
        </p:pic>
        <p:sp>
          <p:nvSpPr>
            <p:cNvPr id="533" name="Google Shape;533;p41"/>
            <p:cNvSpPr/>
            <p:nvPr/>
          </p:nvSpPr>
          <p:spPr>
            <a:xfrm>
              <a:off x="3715657" y="4151086"/>
              <a:ext cx="986972" cy="333828"/>
            </a:xfrm>
            <a:prstGeom prst="rect">
              <a:avLst/>
            </a:prstGeom>
            <a:solidFill>
              <a:srgbClr val="F5F5F5"/>
            </a:solidFill>
            <a:ln cap="flat" cmpd="sng" w="12700">
              <a:solidFill>
                <a:srgbClr val="F5F5F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Calibri"/>
                  <a:ea typeface="Calibri"/>
                  <a:cs typeface="Calibri"/>
                  <a:sym typeface="Calibri"/>
                </a:rPr>
                <a:t>SE321</a:t>
              </a:r>
              <a:endParaRPr/>
            </a:p>
          </p:txBody>
        </p:sp>
      </p:gr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7" name="Shape 537"/>
        <p:cNvGrpSpPr/>
        <p:nvPr/>
      </p:nvGrpSpPr>
      <p:grpSpPr>
        <a:xfrm>
          <a:off x="0" y="0"/>
          <a:ext cx="0" cy="0"/>
          <a:chOff x="0" y="0"/>
          <a:chExt cx="0" cy="0"/>
        </a:xfrm>
      </p:grpSpPr>
      <p:pic>
        <p:nvPicPr>
          <p:cNvPr id="538" name="Google Shape;538;p42"/>
          <p:cNvPicPr preferRelativeResize="0"/>
          <p:nvPr/>
        </p:nvPicPr>
        <p:blipFill rotWithShape="1">
          <a:blip r:embed="rId3">
            <a:alphaModFix/>
          </a:blip>
          <a:srcRect b="0" l="0" r="0" t="0"/>
          <a:stretch/>
        </p:blipFill>
        <p:spPr>
          <a:xfrm>
            <a:off x="1738312" y="1691822"/>
            <a:ext cx="8715375" cy="4229100"/>
          </a:xfrm>
          <a:prstGeom prst="rect">
            <a:avLst/>
          </a:prstGeom>
          <a:noFill/>
          <a:ln>
            <a:noFill/>
          </a:ln>
        </p:spPr>
      </p:pic>
      <p:sp>
        <p:nvSpPr>
          <p:cNvPr id="539" name="Google Shape;539;p42"/>
          <p:cNvSpPr/>
          <p:nvPr/>
        </p:nvSpPr>
        <p:spPr>
          <a:xfrm>
            <a:off x="602565" y="448516"/>
            <a:ext cx="10986867" cy="76944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4400">
                <a:solidFill>
                  <a:schemeClr val="dk1"/>
                </a:solidFill>
                <a:latin typeface="Century Gothic"/>
                <a:ea typeface="Century Gothic"/>
                <a:cs typeface="Century Gothic"/>
                <a:sym typeface="Century Gothic"/>
              </a:rPr>
              <a:t>Anchor Tag</a:t>
            </a:r>
            <a:endParaRPr sz="2400" cap="none">
              <a:solidFill>
                <a:schemeClr val="dk1"/>
              </a:solidFill>
              <a:latin typeface="Century Gothic"/>
              <a:ea typeface="Century Gothic"/>
              <a:cs typeface="Century Gothic"/>
              <a:sym typeface="Century Gothic"/>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3" name="Shape 543"/>
        <p:cNvGrpSpPr/>
        <p:nvPr/>
      </p:nvGrpSpPr>
      <p:grpSpPr>
        <a:xfrm>
          <a:off x="0" y="0"/>
          <a:ext cx="0" cy="0"/>
          <a:chOff x="0" y="0"/>
          <a:chExt cx="0" cy="0"/>
        </a:xfrm>
      </p:grpSpPr>
      <p:sp>
        <p:nvSpPr>
          <p:cNvPr id="544" name="Google Shape;544;p43"/>
          <p:cNvSpPr/>
          <p:nvPr/>
        </p:nvSpPr>
        <p:spPr>
          <a:xfrm>
            <a:off x="602565" y="448516"/>
            <a:ext cx="10986867" cy="76944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4400">
                <a:solidFill>
                  <a:schemeClr val="dk1"/>
                </a:solidFill>
                <a:latin typeface="Century Gothic"/>
                <a:ea typeface="Century Gothic"/>
                <a:cs typeface="Century Gothic"/>
                <a:sym typeface="Century Gothic"/>
              </a:rPr>
              <a:t>Link Related CSS</a:t>
            </a:r>
            <a:endParaRPr sz="2400" cap="none">
              <a:solidFill>
                <a:schemeClr val="dk1"/>
              </a:solidFill>
              <a:latin typeface="Century Gothic"/>
              <a:ea typeface="Century Gothic"/>
              <a:cs typeface="Century Gothic"/>
              <a:sym typeface="Century Gothic"/>
            </a:endParaRPr>
          </a:p>
        </p:txBody>
      </p:sp>
      <p:sp>
        <p:nvSpPr>
          <p:cNvPr id="545" name="Google Shape;545;p43"/>
          <p:cNvSpPr txBox="1"/>
          <p:nvPr/>
        </p:nvSpPr>
        <p:spPr>
          <a:xfrm>
            <a:off x="1988456" y="1694934"/>
            <a:ext cx="8215083"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400">
                <a:solidFill>
                  <a:schemeClr val="dk1"/>
                </a:solidFill>
                <a:latin typeface="Century Gothic"/>
                <a:ea typeface="Century Gothic"/>
                <a:cs typeface="Century Gothic"/>
                <a:sym typeface="Century Gothic"/>
              </a:rPr>
              <a:t>How do we style visited links differently from unvisited?</a:t>
            </a:r>
            <a:endParaRPr/>
          </a:p>
        </p:txBody>
      </p:sp>
      <p:grpSp>
        <p:nvGrpSpPr>
          <p:cNvPr id="546" name="Google Shape;546;p43"/>
          <p:cNvGrpSpPr/>
          <p:nvPr/>
        </p:nvGrpSpPr>
        <p:grpSpPr>
          <a:xfrm>
            <a:off x="1872343" y="2633576"/>
            <a:ext cx="9042400" cy="4051424"/>
            <a:chOff x="1872343" y="2633576"/>
            <a:chExt cx="9042400" cy="4051424"/>
          </a:xfrm>
        </p:grpSpPr>
        <p:sp>
          <p:nvSpPr>
            <p:cNvPr id="547" name="Google Shape;547;p43"/>
            <p:cNvSpPr txBox="1"/>
            <p:nvPr/>
          </p:nvSpPr>
          <p:spPr>
            <a:xfrm>
              <a:off x="3047997" y="2633576"/>
              <a:ext cx="6096000"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400">
                  <a:solidFill>
                    <a:schemeClr val="dk1"/>
                  </a:solidFill>
                  <a:latin typeface="Century Gothic"/>
                  <a:ea typeface="Century Gothic"/>
                  <a:cs typeface="Century Gothic"/>
                  <a:sym typeface="Century Gothic"/>
                </a:rPr>
                <a:t>CSS pseudo-classes</a:t>
              </a:r>
              <a:endParaRPr/>
            </a:p>
          </p:txBody>
        </p:sp>
        <p:sp>
          <p:nvSpPr>
            <p:cNvPr id="548" name="Google Shape;548;p43"/>
            <p:cNvSpPr txBox="1"/>
            <p:nvPr/>
          </p:nvSpPr>
          <p:spPr>
            <a:xfrm>
              <a:off x="1872343" y="3109463"/>
              <a:ext cx="9042400" cy="707886"/>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1" lang="en-US" sz="2000" u="sng">
                  <a:solidFill>
                    <a:schemeClr val="dk1"/>
                  </a:solidFill>
                  <a:latin typeface="Century Gothic"/>
                  <a:ea typeface="Century Gothic"/>
                  <a:cs typeface="Century Gothic"/>
                  <a:sym typeface="Century Gothic"/>
                  <a:hlinkClick r:id="rId3">
                    <a:extLst>
                      <a:ext uri="{A12FA001-AC4F-418D-AE19-62706E023703}">
                        <ahyp:hlinkClr val="tx"/>
                      </a:ext>
                    </a:extLst>
                  </a:hlinkClick>
                </a:rPr>
                <a:t>pseudo-classes</a:t>
              </a:r>
              <a:r>
                <a:rPr b="1" lang="en-US" sz="2000">
                  <a:solidFill>
                    <a:schemeClr val="dk1"/>
                  </a:solidFill>
                  <a:latin typeface="Century Gothic"/>
                  <a:ea typeface="Century Gothic"/>
                  <a:cs typeface="Century Gothic"/>
                  <a:sym typeface="Century Gothic"/>
                </a:rPr>
                <a:t>:</a:t>
              </a:r>
              <a:r>
                <a:rPr lang="en-US" sz="2000">
                  <a:solidFill>
                    <a:schemeClr val="dk1"/>
                  </a:solidFill>
                  <a:latin typeface="Century Gothic"/>
                  <a:ea typeface="Century Gothic"/>
                  <a:cs typeface="Century Gothic"/>
                  <a:sym typeface="Century Gothic"/>
                </a:rPr>
                <a:t> special keywords you can append to selectors, specifying a state or property of the selector</a:t>
              </a:r>
              <a:endParaRPr/>
            </a:p>
          </p:txBody>
        </p:sp>
        <p:pic>
          <p:nvPicPr>
            <p:cNvPr id="549" name="Google Shape;549;p43"/>
            <p:cNvPicPr preferRelativeResize="0"/>
            <p:nvPr/>
          </p:nvPicPr>
          <p:blipFill rotWithShape="1">
            <a:blip r:embed="rId4">
              <a:alphaModFix/>
            </a:blip>
            <a:srcRect b="0" l="0" r="0" t="0"/>
            <a:stretch/>
          </p:blipFill>
          <p:spPr>
            <a:xfrm>
              <a:off x="2667903" y="3831571"/>
              <a:ext cx="7346950" cy="2853429"/>
            </a:xfrm>
            <a:prstGeom prst="rect">
              <a:avLst/>
            </a:prstGeom>
            <a:noFill/>
            <a:ln>
              <a:noFill/>
            </a:ln>
          </p:spPr>
        </p:pic>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6"/>
                                        </p:tgtEl>
                                        <p:attrNameLst>
                                          <p:attrName>style.visibility</p:attrName>
                                        </p:attrNameLst>
                                      </p:cBhvr>
                                      <p:to>
                                        <p:strVal val="visible"/>
                                      </p:to>
                                    </p:set>
                                    <p:animEffect filter="fade" transition="in">
                                      <p:cBhvr>
                                        <p:cTn dur="500"/>
                                        <p:tgtEl>
                                          <p:spTgt spid="54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3" name="Shape 553"/>
        <p:cNvGrpSpPr/>
        <p:nvPr/>
      </p:nvGrpSpPr>
      <p:grpSpPr>
        <a:xfrm>
          <a:off x="0" y="0"/>
          <a:ext cx="0" cy="0"/>
          <a:chOff x="0" y="0"/>
          <a:chExt cx="0" cy="0"/>
        </a:xfrm>
      </p:grpSpPr>
      <p:sp>
        <p:nvSpPr>
          <p:cNvPr id="554" name="Google Shape;554;p44"/>
          <p:cNvSpPr/>
          <p:nvPr/>
        </p:nvSpPr>
        <p:spPr>
          <a:xfrm>
            <a:off x="602565" y="448516"/>
            <a:ext cx="10986867" cy="76944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4400">
                <a:solidFill>
                  <a:schemeClr val="dk1"/>
                </a:solidFill>
                <a:latin typeface="Century Gothic"/>
                <a:ea typeface="Century Gothic"/>
                <a:cs typeface="Century Gothic"/>
                <a:sym typeface="Century Gothic"/>
              </a:rPr>
              <a:t>CSS BOX MODEL</a:t>
            </a:r>
            <a:endParaRPr sz="2400" cap="none">
              <a:solidFill>
                <a:schemeClr val="dk1"/>
              </a:solidFill>
              <a:latin typeface="Century Gothic"/>
              <a:ea typeface="Century Gothic"/>
              <a:cs typeface="Century Gothic"/>
              <a:sym typeface="Century Gothic"/>
            </a:endParaRPr>
          </a:p>
        </p:txBody>
      </p:sp>
      <p:sp>
        <p:nvSpPr>
          <p:cNvPr id="555" name="Google Shape;555;p44"/>
          <p:cNvSpPr txBox="1"/>
          <p:nvPr/>
        </p:nvSpPr>
        <p:spPr>
          <a:xfrm>
            <a:off x="1211941" y="1504522"/>
            <a:ext cx="9768113" cy="230832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Century Gothic"/>
                <a:ea typeface="Century Gothic"/>
                <a:cs typeface="Century Gothic"/>
                <a:sym typeface="Century Gothic"/>
              </a:rPr>
              <a:t>Every element is composed of 4 layers:</a:t>
            </a:r>
            <a:endParaRPr/>
          </a:p>
          <a:p>
            <a:pPr indent="0" lvl="0" marL="0" marR="0" rtl="0" algn="l">
              <a:spcBef>
                <a:spcPts val="0"/>
              </a:spcBef>
              <a:spcAft>
                <a:spcPts val="0"/>
              </a:spcAft>
              <a:buNone/>
            </a:pPr>
            <a:r>
              <a:t/>
            </a:r>
            <a:endParaRPr sz="2400">
              <a:solidFill>
                <a:schemeClr val="dk1"/>
              </a:solidFill>
              <a:latin typeface="Century Gothic"/>
              <a:ea typeface="Century Gothic"/>
              <a:cs typeface="Century Gothic"/>
              <a:sym typeface="Century Gothic"/>
            </a:endParaRPr>
          </a:p>
          <a:p>
            <a:pPr indent="-342900" lvl="0" marL="342900" marR="0" rtl="0" algn="l">
              <a:spcBef>
                <a:spcPts val="0"/>
              </a:spcBef>
              <a:spcAft>
                <a:spcPts val="0"/>
              </a:spcAft>
              <a:buClr>
                <a:schemeClr val="dk1"/>
              </a:buClr>
              <a:buSzPts val="2400"/>
              <a:buFont typeface="Noto Sans Symbols"/>
              <a:buChar char="▪"/>
            </a:pPr>
            <a:r>
              <a:rPr lang="en-US" sz="2400">
                <a:solidFill>
                  <a:schemeClr val="dk1"/>
                </a:solidFill>
                <a:latin typeface="Century Gothic"/>
                <a:ea typeface="Century Gothic"/>
                <a:cs typeface="Century Gothic"/>
                <a:sym typeface="Century Gothic"/>
              </a:rPr>
              <a:t>The element's content</a:t>
            </a:r>
            <a:endParaRPr/>
          </a:p>
          <a:p>
            <a:pPr indent="-342900" lvl="0" marL="342900" marR="0" rtl="0" algn="l">
              <a:spcBef>
                <a:spcPts val="0"/>
              </a:spcBef>
              <a:spcAft>
                <a:spcPts val="0"/>
              </a:spcAft>
              <a:buClr>
                <a:schemeClr val="dk1"/>
              </a:buClr>
              <a:buSzPts val="2400"/>
              <a:buFont typeface="Noto Sans Symbols"/>
              <a:buChar char="▪"/>
            </a:pPr>
            <a:r>
              <a:rPr lang="en-US" sz="2400">
                <a:solidFill>
                  <a:schemeClr val="dk1"/>
                </a:solidFill>
                <a:latin typeface="Century Gothic"/>
                <a:ea typeface="Century Gothic"/>
                <a:cs typeface="Century Gothic"/>
                <a:sym typeface="Century Gothic"/>
              </a:rPr>
              <a:t>The border around the element's content</a:t>
            </a:r>
            <a:endParaRPr/>
          </a:p>
          <a:p>
            <a:pPr indent="-342900" lvl="0" marL="342900" marR="0" rtl="0" algn="l">
              <a:spcBef>
                <a:spcPts val="0"/>
              </a:spcBef>
              <a:spcAft>
                <a:spcPts val="0"/>
              </a:spcAft>
              <a:buClr>
                <a:schemeClr val="dk1"/>
              </a:buClr>
              <a:buSzPts val="2400"/>
              <a:buFont typeface="Noto Sans Symbols"/>
              <a:buChar char="▪"/>
            </a:pPr>
            <a:r>
              <a:rPr lang="en-US" sz="2400">
                <a:solidFill>
                  <a:schemeClr val="dk1"/>
                </a:solidFill>
                <a:latin typeface="Century Gothic"/>
                <a:ea typeface="Century Gothic"/>
                <a:cs typeface="Century Gothic"/>
                <a:sym typeface="Century Gothic"/>
              </a:rPr>
              <a:t>Padding space between the content and border (inside)</a:t>
            </a:r>
            <a:endParaRPr/>
          </a:p>
          <a:p>
            <a:pPr indent="-342900" lvl="0" marL="342900" marR="0" rtl="0" algn="l">
              <a:spcBef>
                <a:spcPts val="0"/>
              </a:spcBef>
              <a:spcAft>
                <a:spcPts val="0"/>
              </a:spcAft>
              <a:buClr>
                <a:schemeClr val="dk1"/>
              </a:buClr>
              <a:buSzPts val="2400"/>
              <a:buFont typeface="Noto Sans Symbols"/>
              <a:buChar char="▪"/>
            </a:pPr>
            <a:r>
              <a:rPr lang="en-US" sz="2400">
                <a:solidFill>
                  <a:schemeClr val="dk1"/>
                </a:solidFill>
                <a:latin typeface="Century Gothic"/>
                <a:ea typeface="Century Gothic"/>
                <a:cs typeface="Century Gothic"/>
                <a:sym typeface="Century Gothic"/>
              </a:rPr>
              <a:t>A margin clears the area around border (outside)</a:t>
            </a:r>
            <a:endParaRPr/>
          </a:p>
        </p:txBody>
      </p:sp>
      <p:pic>
        <p:nvPicPr>
          <p:cNvPr id="556" name="Google Shape;556;p44"/>
          <p:cNvPicPr preferRelativeResize="0"/>
          <p:nvPr/>
        </p:nvPicPr>
        <p:blipFill rotWithShape="1">
          <a:blip r:embed="rId3">
            <a:alphaModFix/>
          </a:blip>
          <a:srcRect b="0" l="0" r="0" t="0"/>
          <a:stretch/>
        </p:blipFill>
        <p:spPr>
          <a:xfrm>
            <a:off x="4148134" y="3870902"/>
            <a:ext cx="3895725" cy="2886075"/>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0" name="Shape 560"/>
        <p:cNvGrpSpPr/>
        <p:nvPr/>
      </p:nvGrpSpPr>
      <p:grpSpPr>
        <a:xfrm>
          <a:off x="0" y="0"/>
          <a:ext cx="0" cy="0"/>
          <a:chOff x="0" y="0"/>
          <a:chExt cx="0" cy="0"/>
        </a:xfrm>
      </p:grpSpPr>
      <p:grpSp>
        <p:nvGrpSpPr>
          <p:cNvPr id="561" name="Google Shape;561;p45"/>
          <p:cNvGrpSpPr/>
          <p:nvPr/>
        </p:nvGrpSpPr>
        <p:grpSpPr>
          <a:xfrm>
            <a:off x="716416" y="2492262"/>
            <a:ext cx="11195205" cy="4008550"/>
            <a:chOff x="716416" y="2492262"/>
            <a:chExt cx="11195205" cy="4008550"/>
          </a:xfrm>
        </p:grpSpPr>
        <p:pic>
          <p:nvPicPr>
            <p:cNvPr id="562" name="Google Shape;562;p45"/>
            <p:cNvPicPr preferRelativeResize="0"/>
            <p:nvPr/>
          </p:nvPicPr>
          <p:blipFill rotWithShape="1">
            <a:blip r:embed="rId3">
              <a:alphaModFix/>
            </a:blip>
            <a:srcRect b="0" l="0" r="0" t="0"/>
            <a:stretch/>
          </p:blipFill>
          <p:spPr>
            <a:xfrm>
              <a:off x="716416" y="2492262"/>
              <a:ext cx="5505450" cy="2257425"/>
            </a:xfrm>
            <a:prstGeom prst="rect">
              <a:avLst/>
            </a:prstGeom>
            <a:noFill/>
            <a:ln>
              <a:noFill/>
            </a:ln>
          </p:spPr>
        </p:pic>
        <p:pic>
          <p:nvPicPr>
            <p:cNvPr id="563" name="Google Shape;563;p45"/>
            <p:cNvPicPr preferRelativeResize="0"/>
            <p:nvPr/>
          </p:nvPicPr>
          <p:blipFill rotWithShape="1">
            <a:blip r:embed="rId4">
              <a:alphaModFix/>
            </a:blip>
            <a:srcRect b="0" l="0" r="0" t="0"/>
            <a:stretch/>
          </p:blipFill>
          <p:spPr>
            <a:xfrm>
              <a:off x="716416" y="4872037"/>
              <a:ext cx="5514975" cy="1628775"/>
            </a:xfrm>
            <a:prstGeom prst="rect">
              <a:avLst/>
            </a:prstGeom>
            <a:noFill/>
            <a:ln>
              <a:noFill/>
            </a:ln>
          </p:spPr>
        </p:pic>
        <p:pic>
          <p:nvPicPr>
            <p:cNvPr id="564" name="Google Shape;564;p45"/>
            <p:cNvPicPr preferRelativeResize="0"/>
            <p:nvPr/>
          </p:nvPicPr>
          <p:blipFill rotWithShape="1">
            <a:blip r:embed="rId5">
              <a:alphaModFix/>
            </a:blip>
            <a:srcRect b="0" l="0" r="0" t="0"/>
            <a:stretch/>
          </p:blipFill>
          <p:spPr>
            <a:xfrm>
              <a:off x="6434590" y="3205529"/>
              <a:ext cx="5477031" cy="2257425"/>
            </a:xfrm>
            <a:prstGeom prst="rect">
              <a:avLst/>
            </a:prstGeom>
            <a:noFill/>
            <a:ln>
              <a:noFill/>
            </a:ln>
          </p:spPr>
        </p:pic>
      </p:grpSp>
      <p:sp>
        <p:nvSpPr>
          <p:cNvPr id="565" name="Google Shape;565;p45"/>
          <p:cNvSpPr/>
          <p:nvPr/>
        </p:nvSpPr>
        <p:spPr>
          <a:xfrm>
            <a:off x="602565" y="448516"/>
            <a:ext cx="10986867" cy="76944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4400">
                <a:solidFill>
                  <a:schemeClr val="dk1"/>
                </a:solidFill>
                <a:latin typeface="Century Gothic"/>
                <a:ea typeface="Century Gothic"/>
                <a:cs typeface="Century Gothic"/>
                <a:sym typeface="Century Gothic"/>
              </a:rPr>
              <a:t>CSS BOX MODEL</a:t>
            </a:r>
            <a:endParaRPr sz="2400" cap="none">
              <a:solidFill>
                <a:schemeClr val="dk1"/>
              </a:solidFill>
              <a:latin typeface="Century Gothic"/>
              <a:ea typeface="Century Gothic"/>
              <a:cs typeface="Century Gothic"/>
              <a:sym typeface="Century Gothic"/>
            </a:endParaRPr>
          </a:p>
        </p:txBody>
      </p:sp>
      <p:sp>
        <p:nvSpPr>
          <p:cNvPr id="566" name="Google Shape;566;p45"/>
          <p:cNvSpPr txBox="1"/>
          <p:nvPr/>
        </p:nvSpPr>
        <p:spPr>
          <a:xfrm>
            <a:off x="1423646" y="1395046"/>
            <a:ext cx="10021889"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000">
                <a:solidFill>
                  <a:schemeClr val="dk1"/>
                </a:solidFill>
                <a:latin typeface="Century Gothic"/>
                <a:ea typeface="Century Gothic"/>
                <a:cs typeface="Century Gothic"/>
                <a:sym typeface="Century Gothic"/>
              </a:rPr>
              <a:t>When we add a border to an element, it sits flush against the text</a:t>
            </a:r>
            <a:endParaRPr/>
          </a:p>
        </p:txBody>
      </p:sp>
      <p:sp>
        <p:nvSpPr>
          <p:cNvPr id="567" name="Google Shape;567;p45"/>
          <p:cNvSpPr txBox="1"/>
          <p:nvPr/>
        </p:nvSpPr>
        <p:spPr>
          <a:xfrm>
            <a:off x="1220446" y="1715008"/>
            <a:ext cx="10021889"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000">
                <a:solidFill>
                  <a:schemeClr val="dk1"/>
                </a:solidFill>
                <a:latin typeface="Century Gothic"/>
                <a:ea typeface="Century Gothic"/>
                <a:cs typeface="Century Gothic"/>
                <a:sym typeface="Century Gothic"/>
              </a:rPr>
              <a:t>Q: How do we add space between the border and the content of the element?</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1" name="Shape 571"/>
        <p:cNvGrpSpPr/>
        <p:nvPr/>
      </p:nvGrpSpPr>
      <p:grpSpPr>
        <a:xfrm>
          <a:off x="0" y="0"/>
          <a:ext cx="0" cy="0"/>
          <a:chOff x="0" y="0"/>
          <a:chExt cx="0" cy="0"/>
        </a:xfrm>
      </p:grpSpPr>
      <p:sp>
        <p:nvSpPr>
          <p:cNvPr id="572" name="Google Shape;572;p46"/>
          <p:cNvSpPr/>
          <p:nvPr/>
        </p:nvSpPr>
        <p:spPr>
          <a:xfrm>
            <a:off x="602565" y="448516"/>
            <a:ext cx="10986867" cy="76944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4400">
                <a:solidFill>
                  <a:schemeClr val="dk1"/>
                </a:solidFill>
                <a:latin typeface="Century Gothic"/>
                <a:ea typeface="Century Gothic"/>
                <a:cs typeface="Century Gothic"/>
                <a:sym typeface="Century Gothic"/>
              </a:rPr>
              <a:t>CSS BOX MODEL</a:t>
            </a:r>
            <a:endParaRPr sz="2400" cap="none">
              <a:solidFill>
                <a:schemeClr val="dk1"/>
              </a:solidFill>
              <a:latin typeface="Century Gothic"/>
              <a:ea typeface="Century Gothic"/>
              <a:cs typeface="Century Gothic"/>
              <a:sym typeface="Century Gothic"/>
            </a:endParaRPr>
          </a:p>
        </p:txBody>
      </p:sp>
      <p:sp>
        <p:nvSpPr>
          <p:cNvPr id="573" name="Google Shape;573;p46"/>
          <p:cNvSpPr txBox="1"/>
          <p:nvPr/>
        </p:nvSpPr>
        <p:spPr>
          <a:xfrm>
            <a:off x="1278503" y="1613408"/>
            <a:ext cx="10021889"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000">
                <a:solidFill>
                  <a:schemeClr val="dk1"/>
                </a:solidFill>
                <a:latin typeface="Century Gothic"/>
                <a:ea typeface="Century Gothic"/>
                <a:cs typeface="Century Gothic"/>
                <a:sym typeface="Century Gothic"/>
              </a:rPr>
              <a:t>A: We need to use Padding for our solution.</a:t>
            </a:r>
            <a:endParaRPr/>
          </a:p>
        </p:txBody>
      </p:sp>
      <p:sp>
        <p:nvSpPr>
          <p:cNvPr id="574" name="Google Shape;574;p46"/>
          <p:cNvSpPr txBox="1"/>
          <p:nvPr/>
        </p:nvSpPr>
        <p:spPr>
          <a:xfrm>
            <a:off x="1278502" y="2408969"/>
            <a:ext cx="10021889" cy="247760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Century Gothic"/>
                <a:ea typeface="Century Gothic"/>
                <a:cs typeface="Century Gothic"/>
                <a:sym typeface="Century Gothic"/>
              </a:rPr>
              <a:t>padding is the space between the border and the content.</a:t>
            </a:r>
            <a:endParaRPr/>
          </a:p>
          <a:p>
            <a:pPr indent="0" lvl="0" marL="0" marR="0" rtl="0" algn="l">
              <a:spcBef>
                <a:spcPts val="0"/>
              </a:spcBef>
              <a:spcAft>
                <a:spcPts val="0"/>
              </a:spcAft>
              <a:buNone/>
            </a:pPr>
            <a:r>
              <a:t/>
            </a:r>
            <a:endParaRPr sz="2000">
              <a:solidFill>
                <a:schemeClr val="dk1"/>
              </a:solidFill>
              <a:latin typeface="Century Gothic"/>
              <a:ea typeface="Century Gothic"/>
              <a:cs typeface="Century Gothic"/>
              <a:sym typeface="Century Gothic"/>
            </a:endParaRPr>
          </a:p>
          <a:p>
            <a:pPr indent="-342900" lvl="0" marL="342900" marR="0" rtl="0" algn="l">
              <a:spcBef>
                <a:spcPts val="600"/>
              </a:spcBef>
              <a:spcAft>
                <a:spcPts val="0"/>
              </a:spcAft>
              <a:buClr>
                <a:schemeClr val="dk1"/>
              </a:buClr>
              <a:buSzPts val="2000"/>
              <a:buFont typeface="Noto Sans Symbols"/>
              <a:buChar char="▪"/>
            </a:pPr>
            <a:r>
              <a:rPr lang="en-US" sz="2000">
                <a:solidFill>
                  <a:schemeClr val="dk1"/>
                </a:solidFill>
                <a:latin typeface="Century Gothic"/>
                <a:ea typeface="Century Gothic"/>
                <a:cs typeface="Century Gothic"/>
                <a:sym typeface="Century Gothic"/>
              </a:rPr>
              <a:t>Can specify padding-top, padding-bottom, padding-left, padding-right</a:t>
            </a:r>
            <a:endParaRPr/>
          </a:p>
          <a:p>
            <a:pPr indent="-342900" lvl="0" marL="342900" marR="0" rtl="0" algn="l">
              <a:spcBef>
                <a:spcPts val="1200"/>
              </a:spcBef>
              <a:spcAft>
                <a:spcPts val="0"/>
              </a:spcAft>
              <a:buClr>
                <a:schemeClr val="dk1"/>
              </a:buClr>
              <a:buSzPts val="2000"/>
              <a:buFont typeface="Noto Sans Symbols"/>
              <a:buChar char="▪"/>
            </a:pPr>
            <a:r>
              <a:rPr lang="en-US" sz="2000">
                <a:solidFill>
                  <a:schemeClr val="dk1"/>
                </a:solidFill>
                <a:latin typeface="Century Gothic"/>
                <a:ea typeface="Century Gothic"/>
                <a:cs typeface="Century Gothic"/>
                <a:sym typeface="Century Gothic"/>
              </a:rPr>
              <a:t>There's also a shorthand:</a:t>
            </a:r>
            <a:endParaRPr/>
          </a:p>
          <a:p>
            <a:pPr indent="-342900" lvl="1" marL="800100" marR="0" rtl="0" algn="l">
              <a:spcBef>
                <a:spcPts val="1200"/>
              </a:spcBef>
              <a:spcAft>
                <a:spcPts val="0"/>
              </a:spcAft>
              <a:buClr>
                <a:schemeClr val="dk1"/>
              </a:buClr>
              <a:buSzPts val="2000"/>
              <a:buFont typeface="Noto Sans Symbols"/>
              <a:buChar char="▪"/>
            </a:pPr>
            <a:r>
              <a:rPr b="0" i="0" lang="en-US" sz="2000" u="none" cap="none" strike="noStrike">
                <a:solidFill>
                  <a:schemeClr val="dk1"/>
                </a:solidFill>
                <a:latin typeface="Century Gothic"/>
                <a:ea typeface="Century Gothic"/>
                <a:cs typeface="Century Gothic"/>
                <a:sym typeface="Century Gothic"/>
              </a:rPr>
              <a:t>padding: 2px 4px 3px 1px; </a:t>
            </a:r>
            <a:r>
              <a:rPr b="1" i="0" lang="en-US" sz="2000" u="none" cap="none" strike="noStrike">
                <a:solidFill>
                  <a:schemeClr val="dk1"/>
                </a:solidFill>
                <a:latin typeface="Century Gothic"/>
                <a:ea typeface="Century Gothic"/>
                <a:cs typeface="Century Gothic"/>
                <a:sym typeface="Century Gothic"/>
              </a:rPr>
              <a:t>[ top|right|bottom|left ]</a:t>
            </a:r>
            <a:endParaRPr/>
          </a:p>
          <a:p>
            <a:pPr indent="-342900" lvl="1" marL="800100" marR="0" rtl="0" algn="l">
              <a:spcBef>
                <a:spcPts val="1200"/>
              </a:spcBef>
              <a:spcAft>
                <a:spcPts val="0"/>
              </a:spcAft>
              <a:buClr>
                <a:schemeClr val="dk1"/>
              </a:buClr>
              <a:buSzPts val="2000"/>
              <a:buFont typeface="Noto Sans Symbols"/>
              <a:buChar char="▪"/>
            </a:pPr>
            <a:r>
              <a:rPr b="0" i="0" lang="en-US" sz="2000" u="none" cap="none" strike="noStrike">
                <a:solidFill>
                  <a:schemeClr val="dk1"/>
                </a:solidFill>
                <a:latin typeface="Century Gothic"/>
                <a:ea typeface="Century Gothic"/>
                <a:cs typeface="Century Gothic"/>
                <a:sym typeface="Century Gothic"/>
              </a:rPr>
              <a:t>padding: 10px 2px; </a:t>
            </a:r>
            <a:r>
              <a:rPr b="1" i="0" lang="en-US" sz="2000" u="none" cap="none" strike="noStrike">
                <a:solidFill>
                  <a:schemeClr val="dk1"/>
                </a:solidFill>
                <a:latin typeface="Century Gothic"/>
                <a:ea typeface="Century Gothic"/>
                <a:cs typeface="Century Gothic"/>
                <a:sym typeface="Century Gothic"/>
              </a:rPr>
              <a:t>[ top+bottom|left+right ]</a:t>
            </a:r>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8" name="Shape 578"/>
        <p:cNvGrpSpPr/>
        <p:nvPr/>
      </p:nvGrpSpPr>
      <p:grpSpPr>
        <a:xfrm>
          <a:off x="0" y="0"/>
          <a:ext cx="0" cy="0"/>
          <a:chOff x="0" y="0"/>
          <a:chExt cx="0" cy="0"/>
        </a:xfrm>
      </p:grpSpPr>
      <p:sp>
        <p:nvSpPr>
          <p:cNvPr id="579" name="Google Shape;579;p47"/>
          <p:cNvSpPr/>
          <p:nvPr/>
        </p:nvSpPr>
        <p:spPr>
          <a:xfrm>
            <a:off x="602565" y="448516"/>
            <a:ext cx="10986867" cy="76944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4400">
                <a:solidFill>
                  <a:schemeClr val="dk1"/>
                </a:solidFill>
                <a:latin typeface="Century Gothic"/>
                <a:ea typeface="Century Gothic"/>
                <a:cs typeface="Century Gothic"/>
                <a:sym typeface="Century Gothic"/>
              </a:rPr>
              <a:t>CSS BOX MODEL</a:t>
            </a:r>
            <a:endParaRPr sz="2400" cap="none">
              <a:solidFill>
                <a:schemeClr val="dk1"/>
              </a:solidFill>
              <a:latin typeface="Century Gothic"/>
              <a:ea typeface="Century Gothic"/>
              <a:cs typeface="Century Gothic"/>
              <a:sym typeface="Century Gothic"/>
            </a:endParaRPr>
          </a:p>
        </p:txBody>
      </p:sp>
      <p:grpSp>
        <p:nvGrpSpPr>
          <p:cNvPr id="580" name="Google Shape;580;p47"/>
          <p:cNvGrpSpPr/>
          <p:nvPr/>
        </p:nvGrpSpPr>
        <p:grpSpPr>
          <a:xfrm>
            <a:off x="676858" y="2014405"/>
            <a:ext cx="10912574" cy="4395079"/>
            <a:chOff x="803501" y="1853633"/>
            <a:chExt cx="10912574" cy="4395079"/>
          </a:xfrm>
        </p:grpSpPr>
        <p:pic>
          <p:nvPicPr>
            <p:cNvPr id="581" name="Google Shape;581;p47"/>
            <p:cNvPicPr preferRelativeResize="0"/>
            <p:nvPr/>
          </p:nvPicPr>
          <p:blipFill rotWithShape="1">
            <a:blip r:embed="rId3">
              <a:alphaModFix/>
            </a:blip>
            <a:srcRect b="0" l="0" r="0" t="0"/>
            <a:stretch/>
          </p:blipFill>
          <p:spPr>
            <a:xfrm>
              <a:off x="803501" y="1853633"/>
              <a:ext cx="5505450" cy="2257425"/>
            </a:xfrm>
            <a:prstGeom prst="rect">
              <a:avLst/>
            </a:prstGeom>
            <a:noFill/>
            <a:ln>
              <a:noFill/>
            </a:ln>
          </p:spPr>
        </p:pic>
        <p:pic>
          <p:nvPicPr>
            <p:cNvPr id="582" name="Google Shape;582;p47"/>
            <p:cNvPicPr preferRelativeResize="0"/>
            <p:nvPr/>
          </p:nvPicPr>
          <p:blipFill rotWithShape="1">
            <a:blip r:embed="rId4">
              <a:alphaModFix/>
            </a:blip>
            <a:srcRect b="0" l="0" r="0" t="0"/>
            <a:stretch/>
          </p:blipFill>
          <p:spPr>
            <a:xfrm>
              <a:off x="803501" y="4390184"/>
              <a:ext cx="5505450" cy="1858528"/>
            </a:xfrm>
            <a:prstGeom prst="rect">
              <a:avLst/>
            </a:prstGeom>
            <a:noFill/>
            <a:ln>
              <a:noFill/>
            </a:ln>
          </p:spPr>
        </p:pic>
        <p:pic>
          <p:nvPicPr>
            <p:cNvPr id="583" name="Google Shape;583;p47"/>
            <p:cNvPicPr preferRelativeResize="0"/>
            <p:nvPr/>
          </p:nvPicPr>
          <p:blipFill rotWithShape="1">
            <a:blip r:embed="rId5">
              <a:alphaModFix/>
            </a:blip>
            <a:srcRect b="0" l="0" r="0" t="0"/>
            <a:stretch/>
          </p:blipFill>
          <p:spPr>
            <a:xfrm>
              <a:off x="6621915" y="2409373"/>
              <a:ext cx="5094160" cy="2671762"/>
            </a:xfrm>
            <a:prstGeom prst="rect">
              <a:avLst/>
            </a:prstGeom>
            <a:noFill/>
            <a:ln>
              <a:noFill/>
            </a:ln>
          </p:spPr>
        </p:pic>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7"/>
          <p:cNvSpPr/>
          <p:nvPr/>
        </p:nvSpPr>
        <p:spPr>
          <a:xfrm>
            <a:off x="2426032" y="377071"/>
            <a:ext cx="7339935" cy="120032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4400" cap="none">
                <a:solidFill>
                  <a:schemeClr val="dk1"/>
                </a:solidFill>
                <a:latin typeface="Century Gothic"/>
                <a:ea typeface="Century Gothic"/>
                <a:cs typeface="Century Gothic"/>
                <a:sym typeface="Century Gothic"/>
              </a:rPr>
              <a:t>Common CSS Properties</a:t>
            </a:r>
            <a:endParaRPr/>
          </a:p>
          <a:p>
            <a:pPr indent="0" lvl="0" marL="0" marR="0" rtl="0" algn="ctr">
              <a:spcBef>
                <a:spcPts val="0"/>
              </a:spcBef>
              <a:spcAft>
                <a:spcPts val="0"/>
              </a:spcAft>
              <a:buNone/>
            </a:pPr>
            <a:r>
              <a:rPr lang="en-US" sz="2800">
                <a:solidFill>
                  <a:schemeClr val="dk1"/>
                </a:solidFill>
                <a:latin typeface="Century Gothic"/>
                <a:ea typeface="Century Gothic"/>
                <a:cs typeface="Century Gothic"/>
                <a:sym typeface="Century Gothic"/>
              </a:rPr>
              <a:t>LIST PROPERTIES</a:t>
            </a:r>
            <a:endParaRPr sz="2800" cap="none">
              <a:solidFill>
                <a:schemeClr val="dk1"/>
              </a:solidFill>
              <a:latin typeface="Century Gothic"/>
              <a:ea typeface="Century Gothic"/>
              <a:cs typeface="Century Gothic"/>
              <a:sym typeface="Century Gothic"/>
            </a:endParaRPr>
          </a:p>
        </p:txBody>
      </p:sp>
      <p:graphicFrame>
        <p:nvGraphicFramePr>
          <p:cNvPr id="141" name="Google Shape;141;p7"/>
          <p:cNvGraphicFramePr/>
          <p:nvPr/>
        </p:nvGraphicFramePr>
        <p:xfrm>
          <a:off x="1168400" y="2039815"/>
          <a:ext cx="3000000" cy="3000000"/>
        </p:xfrm>
        <a:graphic>
          <a:graphicData uri="http://schemas.openxmlformats.org/drawingml/2006/table">
            <a:tbl>
              <a:tblPr bandRow="1" firstRow="1">
                <a:noFill/>
                <a:tableStyleId>{5B2DE29F-29BF-43BE-A9B5-A86E62E997BD}</a:tableStyleId>
              </a:tblPr>
              <a:tblGrid>
                <a:gridCol w="1912425"/>
                <a:gridCol w="3961625"/>
                <a:gridCol w="3981150"/>
              </a:tblGrid>
              <a:tr h="457200">
                <a:tc>
                  <a:txBody>
                    <a:bodyPr/>
                    <a:lstStyle/>
                    <a:p>
                      <a:pPr indent="0" lvl="0" marL="0" marR="0" rtl="0" algn="ctr">
                        <a:spcBef>
                          <a:spcPts val="0"/>
                        </a:spcBef>
                        <a:spcAft>
                          <a:spcPts val="0"/>
                        </a:spcAft>
                        <a:buNone/>
                      </a:pPr>
                      <a:r>
                        <a:rPr lang="en-US" sz="1800" u="none" cap="none" strike="noStrike">
                          <a:solidFill>
                            <a:schemeClr val="lt1"/>
                          </a:solidFill>
                        </a:rPr>
                        <a:t>Property</a:t>
                      </a:r>
                      <a:endParaRPr/>
                    </a:p>
                  </a:txBody>
                  <a:tcPr marT="91450" marB="91450" marR="91450" marL="91450">
                    <a:solidFill>
                      <a:srgbClr val="0070C0"/>
                    </a:solidFill>
                  </a:tcPr>
                </a:tc>
                <a:tc>
                  <a:txBody>
                    <a:bodyPr/>
                    <a:lstStyle/>
                    <a:p>
                      <a:pPr indent="0" lvl="0" marL="0" marR="0" rtl="0" algn="ctr">
                        <a:spcBef>
                          <a:spcPts val="0"/>
                        </a:spcBef>
                        <a:spcAft>
                          <a:spcPts val="0"/>
                        </a:spcAft>
                        <a:buNone/>
                      </a:pPr>
                      <a:r>
                        <a:rPr lang="en-US" sz="1800" u="none" cap="none" strike="noStrike">
                          <a:solidFill>
                            <a:schemeClr val="lt1"/>
                          </a:solidFill>
                        </a:rPr>
                        <a:t>Description</a:t>
                      </a:r>
                      <a:endParaRPr sz="1800" u="none" cap="none" strike="noStrike">
                        <a:solidFill>
                          <a:schemeClr val="lt1"/>
                        </a:solidFill>
                      </a:endParaRPr>
                    </a:p>
                  </a:txBody>
                  <a:tcPr marT="91450" marB="91450" marR="91450" marL="91450">
                    <a:solidFill>
                      <a:srgbClr val="0070C0"/>
                    </a:solidFill>
                  </a:tcPr>
                </a:tc>
                <a:tc>
                  <a:txBody>
                    <a:bodyPr/>
                    <a:lstStyle/>
                    <a:p>
                      <a:pPr indent="0" lvl="0" marL="0" marR="0" rtl="0" algn="ctr">
                        <a:spcBef>
                          <a:spcPts val="0"/>
                        </a:spcBef>
                        <a:spcAft>
                          <a:spcPts val="0"/>
                        </a:spcAft>
                        <a:buNone/>
                      </a:pPr>
                      <a:r>
                        <a:rPr lang="en-US" sz="1800" u="none" cap="none" strike="noStrike">
                          <a:solidFill>
                            <a:schemeClr val="lt1"/>
                          </a:solidFill>
                        </a:rPr>
                        <a:t>Values</a:t>
                      </a:r>
                      <a:endParaRPr sz="1800" u="none" cap="none" strike="noStrike">
                        <a:solidFill>
                          <a:schemeClr val="lt1"/>
                        </a:solidFill>
                      </a:endParaRPr>
                    </a:p>
                  </a:txBody>
                  <a:tcPr marT="91450" marB="91450" marR="91450" marL="91450">
                    <a:solidFill>
                      <a:srgbClr val="0070C0"/>
                    </a:solidFill>
                  </a:tcPr>
                </a:tc>
              </a:tr>
              <a:tr h="370850">
                <a:tc>
                  <a:txBody>
                    <a:bodyPr/>
                    <a:lstStyle/>
                    <a:p>
                      <a:pPr indent="0" lvl="0" marL="0" marR="0" rtl="0" algn="ctr">
                        <a:spcBef>
                          <a:spcPts val="0"/>
                        </a:spcBef>
                        <a:spcAft>
                          <a:spcPts val="0"/>
                        </a:spcAft>
                        <a:buNone/>
                      </a:pPr>
                      <a:r>
                        <a:rPr b="1" i="0" lang="en-US" sz="1800" u="none" cap="none" strike="noStrike">
                          <a:solidFill>
                            <a:schemeClr val="dk1"/>
                          </a:solidFill>
                          <a:latin typeface="Calibri"/>
                          <a:ea typeface="Calibri"/>
                          <a:cs typeface="Calibri"/>
                          <a:sym typeface="Calibri"/>
                        </a:rPr>
                        <a:t>list-style</a:t>
                      </a:r>
                      <a:endParaRPr b="1" sz="1800" u="none" cap="none" strike="noStrike"/>
                    </a:p>
                  </a:txBody>
                  <a:tcPr marT="91450" marB="91450" marR="91450" marL="91450"/>
                </a:tc>
                <a:tc>
                  <a:txBody>
                    <a:bodyPr/>
                    <a:lstStyle/>
                    <a:p>
                      <a:pPr indent="0" lvl="0" marL="0" marR="0" rtl="0" algn="ctr">
                        <a:spcBef>
                          <a:spcPts val="0"/>
                        </a:spcBef>
                        <a:spcAft>
                          <a:spcPts val="0"/>
                        </a:spcAft>
                        <a:buNone/>
                      </a:pPr>
                      <a:r>
                        <a:rPr b="0" i="0" lang="en-US" sz="1800" u="none" cap="none" strike="noStrike">
                          <a:solidFill>
                            <a:schemeClr val="dk1"/>
                          </a:solidFill>
                          <a:latin typeface="Calibri"/>
                          <a:ea typeface="Calibri"/>
                          <a:cs typeface="Calibri"/>
                          <a:sym typeface="Calibri"/>
                        </a:rPr>
                        <a:t>Sets all the properties for a list in one declaration</a:t>
                      </a:r>
                      <a:endParaRPr sz="1800" u="none" cap="none" strike="noStrike"/>
                    </a:p>
                  </a:txBody>
                  <a:tcPr marT="91450" marB="91450" marR="91450" marL="91450"/>
                </a:tc>
                <a:tc>
                  <a:txBody>
                    <a:bodyPr/>
                    <a:lstStyle/>
                    <a:p>
                      <a:pPr indent="0" lvl="0" marL="0" marR="0" rtl="0" algn="ctr">
                        <a:spcBef>
                          <a:spcPts val="0"/>
                        </a:spcBef>
                        <a:spcAft>
                          <a:spcPts val="0"/>
                        </a:spcAft>
                        <a:buNone/>
                      </a:pPr>
                      <a:r>
                        <a:rPr b="0" i="1" lang="en-US" sz="1800" u="none" cap="none" strike="noStrike">
                          <a:solidFill>
                            <a:schemeClr val="dk1"/>
                          </a:solidFill>
                          <a:latin typeface="Calibri"/>
                          <a:ea typeface="Calibri"/>
                          <a:cs typeface="Calibri"/>
                          <a:sym typeface="Calibri"/>
                        </a:rPr>
                        <a:t>list-style-type, list-style-position, list-style-image, </a:t>
                      </a:r>
                      <a:r>
                        <a:rPr b="0" i="0" lang="en-US" sz="1800" u="none" cap="none" strike="noStrike">
                          <a:solidFill>
                            <a:schemeClr val="dk1"/>
                          </a:solidFill>
                          <a:latin typeface="Calibri"/>
                          <a:ea typeface="Calibri"/>
                          <a:cs typeface="Calibri"/>
                          <a:sym typeface="Calibri"/>
                        </a:rPr>
                        <a:t>inherit</a:t>
                      </a:r>
                      <a:endParaRPr sz="1800" u="none" cap="none" strike="noStrike"/>
                    </a:p>
                  </a:txBody>
                  <a:tcPr marT="91450" marB="91450" marR="91450" marL="91450"/>
                </a:tc>
              </a:tr>
              <a:tr h="370850">
                <a:tc>
                  <a:txBody>
                    <a:bodyPr/>
                    <a:lstStyle/>
                    <a:p>
                      <a:pPr indent="0" lvl="0" marL="0" marR="0" rtl="0" algn="ctr">
                        <a:spcBef>
                          <a:spcPts val="0"/>
                        </a:spcBef>
                        <a:spcAft>
                          <a:spcPts val="0"/>
                        </a:spcAft>
                        <a:buNone/>
                      </a:pPr>
                      <a:r>
                        <a:rPr b="1" i="0" lang="en-US" sz="1800" u="none" cap="none" strike="noStrike">
                          <a:solidFill>
                            <a:schemeClr val="dk1"/>
                          </a:solidFill>
                          <a:latin typeface="Calibri"/>
                          <a:ea typeface="Calibri"/>
                          <a:cs typeface="Calibri"/>
                          <a:sym typeface="Calibri"/>
                        </a:rPr>
                        <a:t>list-style-image</a:t>
                      </a:r>
                      <a:endParaRPr b="1" sz="1800" u="none" cap="none" strike="noStrike"/>
                    </a:p>
                  </a:txBody>
                  <a:tcPr marT="91450" marB="91450" marR="91450" marL="91450"/>
                </a:tc>
                <a:tc>
                  <a:txBody>
                    <a:bodyPr/>
                    <a:lstStyle/>
                    <a:p>
                      <a:pPr indent="0" lvl="0" marL="0" marR="0" rtl="0" algn="ctr">
                        <a:spcBef>
                          <a:spcPts val="0"/>
                        </a:spcBef>
                        <a:spcAft>
                          <a:spcPts val="0"/>
                        </a:spcAft>
                        <a:buNone/>
                      </a:pPr>
                      <a:r>
                        <a:rPr b="0" i="0" lang="en-US" sz="1800" u="none" cap="none" strike="noStrike">
                          <a:solidFill>
                            <a:schemeClr val="dk1"/>
                          </a:solidFill>
                          <a:latin typeface="Calibri"/>
                          <a:ea typeface="Calibri"/>
                          <a:cs typeface="Calibri"/>
                          <a:sym typeface="Calibri"/>
                        </a:rPr>
                        <a:t>Specifies an image as the list-item marker</a:t>
                      </a:r>
                      <a:endParaRPr sz="1800" u="none" cap="none" strike="noStrike"/>
                    </a:p>
                  </a:txBody>
                  <a:tcPr marT="91450" marB="91450" marR="91450" marL="91450"/>
                </a:tc>
                <a:tc>
                  <a:txBody>
                    <a:bodyPr/>
                    <a:lstStyle/>
                    <a:p>
                      <a:pPr indent="0" lvl="0" marL="0" marR="0" rtl="0" algn="ctr">
                        <a:spcBef>
                          <a:spcPts val="0"/>
                        </a:spcBef>
                        <a:spcAft>
                          <a:spcPts val="0"/>
                        </a:spcAft>
                        <a:buNone/>
                      </a:pPr>
                      <a:r>
                        <a:rPr b="0" i="0" lang="en-US" sz="1800" u="none" cap="none" strike="noStrike">
                          <a:solidFill>
                            <a:schemeClr val="dk1"/>
                          </a:solidFill>
                          <a:latin typeface="Calibri"/>
                          <a:ea typeface="Calibri"/>
                          <a:cs typeface="Calibri"/>
                          <a:sym typeface="Calibri"/>
                        </a:rPr>
                        <a:t>URL, none, inherit</a:t>
                      </a:r>
                      <a:endParaRPr sz="1800" u="none" cap="none" strike="noStrike"/>
                    </a:p>
                  </a:txBody>
                  <a:tcPr marT="91450" marB="91450" marR="91450" marL="91450"/>
                </a:tc>
              </a:tr>
              <a:tr h="370850">
                <a:tc>
                  <a:txBody>
                    <a:bodyPr/>
                    <a:lstStyle/>
                    <a:p>
                      <a:pPr indent="0" lvl="0" marL="0" marR="0" rtl="0" algn="ctr">
                        <a:spcBef>
                          <a:spcPts val="0"/>
                        </a:spcBef>
                        <a:spcAft>
                          <a:spcPts val="0"/>
                        </a:spcAft>
                        <a:buNone/>
                      </a:pPr>
                      <a:r>
                        <a:rPr b="1" i="0" lang="en-US" sz="1800" u="none" cap="none" strike="noStrike">
                          <a:solidFill>
                            <a:schemeClr val="dk1"/>
                          </a:solidFill>
                          <a:latin typeface="Calibri"/>
                          <a:ea typeface="Calibri"/>
                          <a:cs typeface="Calibri"/>
                          <a:sym typeface="Calibri"/>
                        </a:rPr>
                        <a:t>list-style-position</a:t>
                      </a:r>
                      <a:endParaRPr b="1" sz="1800" u="none" cap="none" strike="noStrike"/>
                    </a:p>
                  </a:txBody>
                  <a:tcPr marT="91450" marB="91450" marR="91450" marL="91450"/>
                </a:tc>
                <a:tc>
                  <a:txBody>
                    <a:bodyPr/>
                    <a:lstStyle/>
                    <a:p>
                      <a:pPr indent="0" lvl="0" marL="0" marR="0" rtl="0" algn="ctr">
                        <a:spcBef>
                          <a:spcPts val="0"/>
                        </a:spcBef>
                        <a:spcAft>
                          <a:spcPts val="0"/>
                        </a:spcAft>
                        <a:buNone/>
                      </a:pPr>
                      <a:r>
                        <a:rPr b="0" i="0" lang="en-US" sz="1800" u="none" cap="none" strike="noStrike">
                          <a:solidFill>
                            <a:schemeClr val="dk1"/>
                          </a:solidFill>
                          <a:latin typeface="Calibri"/>
                          <a:ea typeface="Calibri"/>
                          <a:cs typeface="Calibri"/>
                          <a:sym typeface="Calibri"/>
                        </a:rPr>
                        <a:t>Specifies where to place the list-item marker</a:t>
                      </a:r>
                      <a:endParaRPr sz="1800" u="none" cap="none" strike="noStrike"/>
                    </a:p>
                  </a:txBody>
                  <a:tcPr marT="91450" marB="91450" marR="91450" marL="91450"/>
                </a:tc>
                <a:tc>
                  <a:txBody>
                    <a:bodyPr/>
                    <a:lstStyle/>
                    <a:p>
                      <a:pPr indent="0" lvl="0" marL="0" marR="0" rtl="0" algn="ctr">
                        <a:spcBef>
                          <a:spcPts val="0"/>
                        </a:spcBef>
                        <a:spcAft>
                          <a:spcPts val="0"/>
                        </a:spcAft>
                        <a:buNone/>
                      </a:pPr>
                      <a:r>
                        <a:rPr b="0" i="0" lang="en-US" sz="1800" u="none" cap="none" strike="noStrike">
                          <a:solidFill>
                            <a:schemeClr val="dk1"/>
                          </a:solidFill>
                          <a:latin typeface="Calibri"/>
                          <a:ea typeface="Calibri"/>
                          <a:cs typeface="Calibri"/>
                          <a:sym typeface="Calibri"/>
                        </a:rPr>
                        <a:t>inside, outside, inherit</a:t>
                      </a:r>
                      <a:endParaRPr sz="1800" u="none" cap="none" strike="noStrike"/>
                    </a:p>
                  </a:txBody>
                  <a:tcPr marT="91450" marB="91450" marR="91450" marL="91450"/>
                </a:tc>
              </a:tr>
              <a:tr h="370850">
                <a:tc>
                  <a:txBody>
                    <a:bodyPr/>
                    <a:lstStyle/>
                    <a:p>
                      <a:pPr indent="0" lvl="0" marL="0" marR="0" rtl="0" algn="ctr">
                        <a:spcBef>
                          <a:spcPts val="0"/>
                        </a:spcBef>
                        <a:spcAft>
                          <a:spcPts val="0"/>
                        </a:spcAft>
                        <a:buNone/>
                      </a:pPr>
                      <a:r>
                        <a:rPr b="1" i="0" lang="en-US" sz="1800" u="none" cap="none" strike="noStrike">
                          <a:solidFill>
                            <a:schemeClr val="dk1"/>
                          </a:solidFill>
                          <a:latin typeface="Calibri"/>
                          <a:ea typeface="Calibri"/>
                          <a:cs typeface="Calibri"/>
                          <a:sym typeface="Calibri"/>
                        </a:rPr>
                        <a:t>list-style-type</a:t>
                      </a:r>
                      <a:endParaRPr b="1" sz="1800" u="none" cap="none" strike="noStrike"/>
                    </a:p>
                  </a:txBody>
                  <a:tcPr marT="91450" marB="91450" marR="91450" marL="91450"/>
                </a:tc>
                <a:tc>
                  <a:txBody>
                    <a:bodyPr/>
                    <a:lstStyle/>
                    <a:p>
                      <a:pPr indent="0" lvl="0" marL="0" marR="0" rtl="0" algn="ctr">
                        <a:spcBef>
                          <a:spcPts val="0"/>
                        </a:spcBef>
                        <a:spcAft>
                          <a:spcPts val="0"/>
                        </a:spcAft>
                        <a:buNone/>
                      </a:pPr>
                      <a:r>
                        <a:rPr b="0" i="0" lang="en-US" sz="1800" u="none" cap="none" strike="noStrike">
                          <a:solidFill>
                            <a:schemeClr val="dk1"/>
                          </a:solidFill>
                          <a:latin typeface="Calibri"/>
                          <a:ea typeface="Calibri"/>
                          <a:cs typeface="Calibri"/>
                          <a:sym typeface="Calibri"/>
                        </a:rPr>
                        <a:t>Specifies the type of list-item marker</a:t>
                      </a:r>
                      <a:endParaRPr sz="1800" u="none" cap="none" strike="noStrike"/>
                    </a:p>
                  </a:txBody>
                  <a:tcPr marT="91450" marB="91450" marR="91450" marL="91450"/>
                </a:tc>
                <a:tc>
                  <a:txBody>
                    <a:bodyPr/>
                    <a:lstStyle/>
                    <a:p>
                      <a:pPr indent="0" lvl="0" marL="0" marR="0" rtl="0" algn="ctr">
                        <a:spcBef>
                          <a:spcPts val="0"/>
                        </a:spcBef>
                        <a:spcAft>
                          <a:spcPts val="0"/>
                        </a:spcAft>
                        <a:buNone/>
                      </a:pPr>
                      <a:r>
                        <a:rPr b="0" i="0" lang="en-US" sz="1800" u="none" cap="none" strike="noStrike">
                          <a:solidFill>
                            <a:schemeClr val="dk1"/>
                          </a:solidFill>
                          <a:latin typeface="Calibri"/>
                          <a:ea typeface="Calibri"/>
                          <a:cs typeface="Calibri"/>
                          <a:sym typeface="Calibri"/>
                        </a:rPr>
                        <a:t>none, disc, circle, square, decimal, decimal-leading-zero,</a:t>
                      </a:r>
                      <a:br>
                        <a:rPr lang="en-US" sz="1800" u="none" cap="none" strike="noStrike"/>
                      </a:br>
                      <a:r>
                        <a:rPr b="0" i="0" lang="en-US" sz="1800" u="none" cap="none" strike="noStrike">
                          <a:solidFill>
                            <a:schemeClr val="dk1"/>
                          </a:solidFill>
                          <a:latin typeface="Calibri"/>
                          <a:ea typeface="Calibri"/>
                          <a:cs typeface="Calibri"/>
                          <a:sym typeface="Calibri"/>
                        </a:rPr>
                        <a:t>armenian, georgian, lower-alpha, upper-alpha, lower-greek,</a:t>
                      </a:r>
                      <a:br>
                        <a:rPr lang="en-US" sz="1800" u="none" cap="none" strike="noStrike"/>
                      </a:br>
                      <a:r>
                        <a:rPr b="0" i="0" lang="en-US" sz="1800" u="none" cap="none" strike="noStrike">
                          <a:solidFill>
                            <a:schemeClr val="dk1"/>
                          </a:solidFill>
                          <a:latin typeface="Calibri"/>
                          <a:ea typeface="Calibri"/>
                          <a:cs typeface="Calibri"/>
                          <a:sym typeface="Calibri"/>
                        </a:rPr>
                        <a:t>lower-latin, upper-latin, lower-roman, upper-roman, inherit</a:t>
                      </a:r>
                      <a:endParaRPr sz="1800" u="none" cap="none" strike="noStrike"/>
                    </a:p>
                  </a:txBody>
                  <a:tcPr marT="91450" marB="91450" marR="91450" marL="91450"/>
                </a:tc>
              </a:tr>
            </a:tbl>
          </a:graphicData>
        </a:graphic>
      </p:graphicFrame>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7" name="Shape 587"/>
        <p:cNvGrpSpPr/>
        <p:nvPr/>
      </p:nvGrpSpPr>
      <p:grpSpPr>
        <a:xfrm>
          <a:off x="0" y="0"/>
          <a:ext cx="0" cy="0"/>
          <a:chOff x="0" y="0"/>
          <a:chExt cx="0" cy="0"/>
        </a:xfrm>
      </p:grpSpPr>
      <p:pic>
        <p:nvPicPr>
          <p:cNvPr id="588" name="Google Shape;588;p48"/>
          <p:cNvPicPr preferRelativeResize="0"/>
          <p:nvPr/>
        </p:nvPicPr>
        <p:blipFill rotWithShape="1">
          <a:blip r:embed="rId3">
            <a:alphaModFix/>
          </a:blip>
          <a:srcRect b="0" l="0" r="0" t="0"/>
          <a:stretch/>
        </p:blipFill>
        <p:spPr>
          <a:xfrm>
            <a:off x="628649" y="1388154"/>
            <a:ext cx="5467350" cy="3762375"/>
          </a:xfrm>
          <a:prstGeom prst="rect">
            <a:avLst/>
          </a:prstGeom>
          <a:noFill/>
          <a:ln>
            <a:noFill/>
          </a:ln>
        </p:spPr>
      </p:pic>
      <p:sp>
        <p:nvSpPr>
          <p:cNvPr id="589" name="Google Shape;589;p48"/>
          <p:cNvSpPr/>
          <p:nvPr/>
        </p:nvSpPr>
        <p:spPr>
          <a:xfrm>
            <a:off x="619124" y="23117"/>
            <a:ext cx="10986867" cy="76944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4400">
                <a:solidFill>
                  <a:schemeClr val="dk1"/>
                </a:solidFill>
                <a:latin typeface="Century Gothic"/>
                <a:ea typeface="Century Gothic"/>
                <a:cs typeface="Century Gothic"/>
                <a:sym typeface="Century Gothic"/>
              </a:rPr>
              <a:t>CSS BOX MODEL</a:t>
            </a:r>
            <a:endParaRPr sz="2400" cap="none">
              <a:solidFill>
                <a:schemeClr val="dk1"/>
              </a:solidFill>
              <a:latin typeface="Century Gothic"/>
              <a:ea typeface="Century Gothic"/>
              <a:cs typeface="Century Gothic"/>
              <a:sym typeface="Century Gothic"/>
            </a:endParaRPr>
          </a:p>
        </p:txBody>
      </p:sp>
      <p:pic>
        <p:nvPicPr>
          <p:cNvPr id="590" name="Google Shape;590;p48"/>
          <p:cNvPicPr preferRelativeResize="0"/>
          <p:nvPr/>
        </p:nvPicPr>
        <p:blipFill rotWithShape="1">
          <a:blip r:embed="rId4">
            <a:alphaModFix/>
          </a:blip>
          <a:srcRect b="0" l="0" r="0" t="0"/>
          <a:stretch/>
        </p:blipFill>
        <p:spPr>
          <a:xfrm>
            <a:off x="619124" y="5237613"/>
            <a:ext cx="5476875" cy="1524000"/>
          </a:xfrm>
          <a:prstGeom prst="rect">
            <a:avLst/>
          </a:prstGeom>
          <a:noFill/>
          <a:ln>
            <a:noFill/>
          </a:ln>
        </p:spPr>
      </p:pic>
      <p:pic>
        <p:nvPicPr>
          <p:cNvPr id="591" name="Google Shape;591;p48"/>
          <p:cNvPicPr preferRelativeResize="0"/>
          <p:nvPr/>
        </p:nvPicPr>
        <p:blipFill rotWithShape="1">
          <a:blip r:embed="rId5">
            <a:alphaModFix/>
          </a:blip>
          <a:srcRect b="0" l="0" r="0" t="0"/>
          <a:stretch/>
        </p:blipFill>
        <p:spPr>
          <a:xfrm>
            <a:off x="6227309" y="1988457"/>
            <a:ext cx="5788069" cy="3410628"/>
          </a:xfrm>
          <a:prstGeom prst="rect">
            <a:avLst/>
          </a:prstGeom>
          <a:noFill/>
          <a:ln>
            <a:noFill/>
          </a:ln>
        </p:spPr>
      </p:pic>
      <p:sp>
        <p:nvSpPr>
          <p:cNvPr id="592" name="Google Shape;592;p48"/>
          <p:cNvSpPr txBox="1"/>
          <p:nvPr/>
        </p:nvSpPr>
        <p:spPr>
          <a:xfrm>
            <a:off x="1409131" y="679587"/>
            <a:ext cx="10021889"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000">
                <a:solidFill>
                  <a:schemeClr val="dk1"/>
                </a:solidFill>
                <a:latin typeface="Century Gothic"/>
                <a:ea typeface="Century Gothic"/>
                <a:cs typeface="Century Gothic"/>
                <a:sym typeface="Century Gothic"/>
              </a:rPr>
              <a:t>When we add a border to multiple divs, they sit flush against each other</a:t>
            </a:r>
            <a:endParaRPr/>
          </a:p>
        </p:txBody>
      </p:sp>
      <p:sp>
        <p:nvSpPr>
          <p:cNvPr id="593" name="Google Shape;593;p48"/>
          <p:cNvSpPr txBox="1"/>
          <p:nvPr/>
        </p:nvSpPr>
        <p:spPr>
          <a:xfrm>
            <a:off x="1101612" y="966726"/>
            <a:ext cx="10021889"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000">
                <a:solidFill>
                  <a:schemeClr val="dk1"/>
                </a:solidFill>
                <a:latin typeface="Century Gothic"/>
                <a:ea typeface="Century Gothic"/>
                <a:cs typeface="Century Gothic"/>
                <a:sym typeface="Century Gothic"/>
              </a:rPr>
              <a:t>Q: How do we add space between multiple elements?</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7" name="Shape 597"/>
        <p:cNvGrpSpPr/>
        <p:nvPr/>
      </p:nvGrpSpPr>
      <p:grpSpPr>
        <a:xfrm>
          <a:off x="0" y="0"/>
          <a:ext cx="0" cy="0"/>
          <a:chOff x="0" y="0"/>
          <a:chExt cx="0" cy="0"/>
        </a:xfrm>
      </p:grpSpPr>
      <p:sp>
        <p:nvSpPr>
          <p:cNvPr id="598" name="Google Shape;598;p49"/>
          <p:cNvSpPr/>
          <p:nvPr/>
        </p:nvSpPr>
        <p:spPr>
          <a:xfrm>
            <a:off x="602566" y="174305"/>
            <a:ext cx="10986867" cy="76944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4400">
                <a:solidFill>
                  <a:schemeClr val="dk1"/>
                </a:solidFill>
                <a:latin typeface="Century Gothic"/>
                <a:ea typeface="Century Gothic"/>
                <a:cs typeface="Century Gothic"/>
                <a:sym typeface="Century Gothic"/>
              </a:rPr>
              <a:t>CSS BOX MODEL</a:t>
            </a:r>
            <a:endParaRPr sz="2400" cap="none">
              <a:solidFill>
                <a:schemeClr val="dk1"/>
              </a:solidFill>
              <a:latin typeface="Century Gothic"/>
              <a:ea typeface="Century Gothic"/>
              <a:cs typeface="Century Gothic"/>
              <a:sym typeface="Century Gothic"/>
            </a:endParaRPr>
          </a:p>
        </p:txBody>
      </p:sp>
      <p:grpSp>
        <p:nvGrpSpPr>
          <p:cNvPr id="599" name="Google Shape;599;p49"/>
          <p:cNvGrpSpPr/>
          <p:nvPr/>
        </p:nvGrpSpPr>
        <p:grpSpPr>
          <a:xfrm>
            <a:off x="718681" y="1437971"/>
            <a:ext cx="5724526" cy="5245724"/>
            <a:chOff x="602566" y="1554220"/>
            <a:chExt cx="5724526" cy="5245724"/>
          </a:xfrm>
        </p:grpSpPr>
        <p:pic>
          <p:nvPicPr>
            <p:cNvPr id="600" name="Google Shape;600;p49"/>
            <p:cNvPicPr preferRelativeResize="0"/>
            <p:nvPr/>
          </p:nvPicPr>
          <p:blipFill rotWithShape="1">
            <a:blip r:embed="rId3">
              <a:alphaModFix/>
            </a:blip>
            <a:srcRect b="0" l="0" r="0" t="0"/>
            <a:stretch/>
          </p:blipFill>
          <p:spPr>
            <a:xfrm>
              <a:off x="602567" y="1554220"/>
              <a:ext cx="5724525" cy="3048000"/>
            </a:xfrm>
            <a:prstGeom prst="rect">
              <a:avLst/>
            </a:prstGeom>
            <a:noFill/>
            <a:ln>
              <a:noFill/>
            </a:ln>
          </p:spPr>
        </p:pic>
        <p:pic>
          <p:nvPicPr>
            <p:cNvPr id="601" name="Google Shape;601;p49"/>
            <p:cNvPicPr preferRelativeResize="0"/>
            <p:nvPr/>
          </p:nvPicPr>
          <p:blipFill rotWithShape="1">
            <a:blip r:embed="rId4">
              <a:alphaModFix/>
            </a:blip>
            <a:srcRect b="0" l="0" r="0" t="0"/>
            <a:stretch/>
          </p:blipFill>
          <p:spPr>
            <a:xfrm>
              <a:off x="602566" y="4694919"/>
              <a:ext cx="5724525" cy="2105025"/>
            </a:xfrm>
            <a:prstGeom prst="rect">
              <a:avLst/>
            </a:prstGeom>
            <a:noFill/>
            <a:ln>
              <a:noFill/>
            </a:ln>
          </p:spPr>
        </p:pic>
      </p:grpSp>
      <p:pic>
        <p:nvPicPr>
          <p:cNvPr id="602" name="Google Shape;602;p49"/>
          <p:cNvPicPr preferRelativeResize="0"/>
          <p:nvPr/>
        </p:nvPicPr>
        <p:blipFill rotWithShape="1">
          <a:blip r:embed="rId5">
            <a:alphaModFix/>
          </a:blip>
          <a:srcRect b="0" l="0" r="0" t="0"/>
          <a:stretch/>
        </p:blipFill>
        <p:spPr>
          <a:xfrm>
            <a:off x="6705600" y="1713187"/>
            <a:ext cx="5096555" cy="4467052"/>
          </a:xfrm>
          <a:prstGeom prst="rect">
            <a:avLst/>
          </a:prstGeom>
          <a:noFill/>
          <a:ln>
            <a:noFill/>
          </a:ln>
        </p:spPr>
      </p:pic>
      <p:sp>
        <p:nvSpPr>
          <p:cNvPr id="603" name="Google Shape;603;p49"/>
          <p:cNvSpPr txBox="1"/>
          <p:nvPr/>
        </p:nvSpPr>
        <p:spPr>
          <a:xfrm>
            <a:off x="1085054" y="853196"/>
            <a:ext cx="10021889"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000">
                <a:solidFill>
                  <a:schemeClr val="dk1"/>
                </a:solidFill>
                <a:latin typeface="Century Gothic"/>
                <a:ea typeface="Century Gothic"/>
                <a:cs typeface="Century Gothic"/>
                <a:sym typeface="Century Gothic"/>
              </a:rPr>
              <a:t>A: We need to use Margin for our solution.</a:t>
            </a:r>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7" name="Shape 607"/>
        <p:cNvGrpSpPr/>
        <p:nvPr/>
      </p:nvGrpSpPr>
      <p:grpSpPr>
        <a:xfrm>
          <a:off x="0" y="0"/>
          <a:ext cx="0" cy="0"/>
          <a:chOff x="0" y="0"/>
          <a:chExt cx="0" cy="0"/>
        </a:xfrm>
      </p:grpSpPr>
      <p:pic>
        <p:nvPicPr>
          <p:cNvPr id="608" name="Google Shape;608;p50"/>
          <p:cNvPicPr preferRelativeResize="0"/>
          <p:nvPr/>
        </p:nvPicPr>
        <p:blipFill rotWithShape="1">
          <a:blip r:embed="rId3">
            <a:alphaModFix/>
          </a:blip>
          <a:srcRect b="0" l="0" r="0" t="0"/>
          <a:stretch/>
        </p:blipFill>
        <p:spPr>
          <a:xfrm>
            <a:off x="8028432" y="0"/>
            <a:ext cx="4163568" cy="6858000"/>
          </a:xfrm>
          <a:prstGeom prst="rect">
            <a:avLst/>
          </a:prstGeom>
          <a:noFill/>
          <a:ln cap="flat" cmpd="sng" w="9525">
            <a:solidFill>
              <a:schemeClr val="lt2"/>
            </a:solidFill>
            <a:prstDash val="solid"/>
            <a:round/>
            <a:headEnd len="sm" w="sm" type="none"/>
            <a:tailEnd len="sm" w="sm" type="none"/>
          </a:ln>
        </p:spPr>
      </p:pic>
      <p:sp>
        <p:nvSpPr>
          <p:cNvPr id="609" name="Google Shape;609;p50"/>
          <p:cNvSpPr/>
          <p:nvPr/>
        </p:nvSpPr>
        <p:spPr>
          <a:xfrm>
            <a:off x="1425131" y="298889"/>
            <a:ext cx="5476876" cy="76944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4400">
                <a:solidFill>
                  <a:schemeClr val="dk1"/>
                </a:solidFill>
                <a:latin typeface="Century Gothic"/>
                <a:ea typeface="Century Gothic"/>
                <a:cs typeface="Century Gothic"/>
                <a:sym typeface="Century Gothic"/>
              </a:rPr>
              <a:t>CSS LAYOUT</a:t>
            </a:r>
            <a:endParaRPr sz="2400" cap="none">
              <a:solidFill>
                <a:schemeClr val="dk1"/>
              </a:solidFill>
              <a:latin typeface="Century Gothic"/>
              <a:ea typeface="Century Gothic"/>
              <a:cs typeface="Century Gothic"/>
              <a:sym typeface="Century Gothic"/>
            </a:endParaRPr>
          </a:p>
        </p:txBody>
      </p:sp>
      <p:sp>
        <p:nvSpPr>
          <p:cNvPr id="610" name="Google Shape;610;p50"/>
          <p:cNvSpPr txBox="1"/>
          <p:nvPr/>
        </p:nvSpPr>
        <p:spPr>
          <a:xfrm>
            <a:off x="1111941" y="1854591"/>
            <a:ext cx="6103256" cy="83099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400">
                <a:solidFill>
                  <a:srgbClr val="7030A0"/>
                </a:solidFill>
                <a:latin typeface="Century Gothic"/>
                <a:ea typeface="Century Gothic"/>
                <a:cs typeface="Century Gothic"/>
                <a:sym typeface="Century Gothic"/>
              </a:rPr>
              <a:t>Q: Do we know enough to make something like that?</a:t>
            </a:r>
            <a:endParaRPr/>
          </a:p>
        </p:txBody>
      </p:sp>
      <p:sp>
        <p:nvSpPr>
          <p:cNvPr id="611" name="Google Shape;611;p50"/>
          <p:cNvSpPr txBox="1"/>
          <p:nvPr/>
        </p:nvSpPr>
        <p:spPr>
          <a:xfrm>
            <a:off x="2238380" y="3973676"/>
            <a:ext cx="3850378" cy="83099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400">
                <a:solidFill>
                  <a:schemeClr val="dk1"/>
                </a:solidFill>
                <a:latin typeface="Century Gothic"/>
                <a:ea typeface="Century Gothic"/>
                <a:cs typeface="Century Gothic"/>
                <a:sym typeface="Century Gothic"/>
              </a:rPr>
              <a:t>Begin visualizing the layout in terms of boxes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11"/>
                                        </p:tgtEl>
                                        <p:attrNameLst>
                                          <p:attrName>style.visibility</p:attrName>
                                        </p:attrNameLst>
                                      </p:cBhvr>
                                      <p:to>
                                        <p:strVal val="visible"/>
                                      </p:to>
                                    </p:set>
                                    <p:animEffect filter="fade" transition="in">
                                      <p:cBhvr>
                                        <p:cTn dur="500"/>
                                        <p:tgtEl>
                                          <p:spTgt spid="61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5" name="Shape 615"/>
        <p:cNvGrpSpPr/>
        <p:nvPr/>
      </p:nvGrpSpPr>
      <p:grpSpPr>
        <a:xfrm>
          <a:off x="0" y="0"/>
          <a:ext cx="0" cy="0"/>
          <a:chOff x="0" y="0"/>
          <a:chExt cx="0" cy="0"/>
        </a:xfrm>
      </p:grpSpPr>
      <p:pic>
        <p:nvPicPr>
          <p:cNvPr id="616" name="Google Shape;616;p51"/>
          <p:cNvPicPr preferRelativeResize="0"/>
          <p:nvPr/>
        </p:nvPicPr>
        <p:blipFill rotWithShape="1">
          <a:blip r:embed="rId3">
            <a:alphaModFix/>
          </a:blip>
          <a:srcRect b="0" l="0" r="0" t="0"/>
          <a:stretch/>
        </p:blipFill>
        <p:spPr>
          <a:xfrm>
            <a:off x="8028432" y="0"/>
            <a:ext cx="4163568" cy="6858000"/>
          </a:xfrm>
          <a:prstGeom prst="rect">
            <a:avLst/>
          </a:prstGeom>
          <a:noFill/>
          <a:ln cap="flat" cmpd="sng" w="9525">
            <a:solidFill>
              <a:schemeClr val="lt2"/>
            </a:solidFill>
            <a:prstDash val="solid"/>
            <a:round/>
            <a:headEnd len="sm" w="sm" type="none"/>
            <a:tailEnd len="sm" w="sm" type="none"/>
          </a:ln>
        </p:spPr>
      </p:pic>
      <p:sp>
        <p:nvSpPr>
          <p:cNvPr id="617" name="Google Shape;617;p51"/>
          <p:cNvSpPr/>
          <p:nvPr/>
        </p:nvSpPr>
        <p:spPr>
          <a:xfrm>
            <a:off x="1425131" y="298889"/>
            <a:ext cx="5476876" cy="76944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4400">
                <a:solidFill>
                  <a:schemeClr val="dk1"/>
                </a:solidFill>
                <a:latin typeface="Century Gothic"/>
                <a:ea typeface="Century Gothic"/>
                <a:cs typeface="Century Gothic"/>
                <a:sym typeface="Century Gothic"/>
              </a:rPr>
              <a:t>CSS LAYOUT</a:t>
            </a:r>
            <a:endParaRPr sz="2400" cap="none">
              <a:solidFill>
                <a:schemeClr val="dk1"/>
              </a:solidFill>
              <a:latin typeface="Century Gothic"/>
              <a:ea typeface="Century Gothic"/>
              <a:cs typeface="Century Gothic"/>
              <a:sym typeface="Century Gothic"/>
            </a:endParaRPr>
          </a:p>
        </p:txBody>
      </p:sp>
      <p:sp>
        <p:nvSpPr>
          <p:cNvPr id="618" name="Google Shape;618;p51"/>
          <p:cNvSpPr txBox="1"/>
          <p:nvPr/>
        </p:nvSpPr>
        <p:spPr>
          <a:xfrm>
            <a:off x="1111941" y="1854591"/>
            <a:ext cx="6103256" cy="83099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400">
                <a:solidFill>
                  <a:srgbClr val="7030A0"/>
                </a:solidFill>
                <a:latin typeface="Century Gothic"/>
                <a:ea typeface="Century Gothic"/>
                <a:cs typeface="Century Gothic"/>
                <a:sym typeface="Century Gothic"/>
              </a:rPr>
              <a:t>Q: Do we know enough to make something like that?</a:t>
            </a:r>
            <a:endParaRPr/>
          </a:p>
        </p:txBody>
      </p:sp>
      <p:sp>
        <p:nvSpPr>
          <p:cNvPr id="619" name="Google Shape;619;p51"/>
          <p:cNvSpPr txBox="1"/>
          <p:nvPr/>
        </p:nvSpPr>
        <p:spPr>
          <a:xfrm>
            <a:off x="2238380" y="3973676"/>
            <a:ext cx="3850378" cy="83099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400">
                <a:solidFill>
                  <a:schemeClr val="dk1"/>
                </a:solidFill>
                <a:latin typeface="Century Gothic"/>
                <a:ea typeface="Century Gothic"/>
                <a:cs typeface="Century Gothic"/>
                <a:sym typeface="Century Gothic"/>
              </a:rPr>
              <a:t>Begin visualizing the layout in terms of boxes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19"/>
                                        </p:tgtEl>
                                        <p:attrNameLst>
                                          <p:attrName>style.visibility</p:attrName>
                                        </p:attrNameLst>
                                      </p:cBhvr>
                                      <p:to>
                                        <p:strVal val="visible"/>
                                      </p:to>
                                    </p:set>
                                    <p:animEffect filter="fade" transition="in">
                                      <p:cBhvr>
                                        <p:cTn dur="500"/>
                                        <p:tgtEl>
                                          <p:spTgt spid="61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3" name="Shape 623"/>
        <p:cNvGrpSpPr/>
        <p:nvPr/>
      </p:nvGrpSpPr>
      <p:grpSpPr>
        <a:xfrm>
          <a:off x="0" y="0"/>
          <a:ext cx="0" cy="0"/>
          <a:chOff x="0" y="0"/>
          <a:chExt cx="0" cy="0"/>
        </a:xfrm>
      </p:grpSpPr>
      <p:sp>
        <p:nvSpPr>
          <p:cNvPr id="624" name="Google Shape;624;p52"/>
          <p:cNvSpPr/>
          <p:nvPr/>
        </p:nvSpPr>
        <p:spPr>
          <a:xfrm>
            <a:off x="1622510" y="284821"/>
            <a:ext cx="8946980" cy="76944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4400">
                <a:solidFill>
                  <a:schemeClr val="dk1"/>
                </a:solidFill>
                <a:latin typeface="Century Gothic"/>
                <a:ea typeface="Century Gothic"/>
                <a:cs typeface="Century Gothic"/>
                <a:sym typeface="Century Gothic"/>
              </a:rPr>
              <a:t>CONTENT SECTIONING ELEMENT</a:t>
            </a:r>
            <a:endParaRPr sz="2400" cap="none">
              <a:solidFill>
                <a:schemeClr val="dk1"/>
              </a:solidFill>
              <a:latin typeface="Century Gothic"/>
              <a:ea typeface="Century Gothic"/>
              <a:cs typeface="Century Gothic"/>
              <a:sym typeface="Century Gothic"/>
            </a:endParaRPr>
          </a:p>
        </p:txBody>
      </p:sp>
      <p:graphicFrame>
        <p:nvGraphicFramePr>
          <p:cNvPr id="625" name="Google Shape;625;p52"/>
          <p:cNvGraphicFramePr/>
          <p:nvPr/>
        </p:nvGraphicFramePr>
        <p:xfrm>
          <a:off x="2044469" y="1193995"/>
          <a:ext cx="3000000" cy="3000000"/>
        </p:xfrm>
        <a:graphic>
          <a:graphicData uri="http://schemas.openxmlformats.org/drawingml/2006/table">
            <a:tbl>
              <a:tblPr bandRow="1" firstRow="1">
                <a:noFill/>
                <a:tableStyleId>{A8EDC58B-564F-4686-A12E-0FBB1A17BBFF}</a:tableStyleId>
              </a:tblPr>
              <a:tblGrid>
                <a:gridCol w="1878825"/>
                <a:gridCol w="6249175"/>
              </a:tblGrid>
              <a:tr h="370850">
                <a:tc>
                  <a:txBody>
                    <a:bodyPr/>
                    <a:lstStyle/>
                    <a:p>
                      <a:pPr indent="0" lvl="0" marL="0" marR="0" rtl="0" algn="ctr">
                        <a:spcBef>
                          <a:spcPts val="0"/>
                        </a:spcBef>
                        <a:spcAft>
                          <a:spcPts val="0"/>
                        </a:spcAft>
                        <a:buNone/>
                      </a:pPr>
                      <a:r>
                        <a:rPr lang="en-US" sz="1800"/>
                        <a:t>Name</a:t>
                      </a:r>
                      <a:endParaRPr sz="1800"/>
                    </a:p>
                  </a:txBody>
                  <a:tcPr marT="137150" marB="137150" marR="137150" marL="137150"/>
                </a:tc>
                <a:tc>
                  <a:txBody>
                    <a:bodyPr/>
                    <a:lstStyle/>
                    <a:p>
                      <a:pPr indent="0" lvl="0" marL="0" marR="0" rtl="0" algn="ctr">
                        <a:spcBef>
                          <a:spcPts val="0"/>
                        </a:spcBef>
                        <a:spcAft>
                          <a:spcPts val="0"/>
                        </a:spcAft>
                        <a:buNone/>
                      </a:pPr>
                      <a:r>
                        <a:rPr lang="en-US" sz="1800"/>
                        <a:t>Description</a:t>
                      </a:r>
                      <a:endParaRPr sz="1800"/>
                    </a:p>
                  </a:txBody>
                  <a:tcPr marT="137150" marB="137150" marR="137150" marL="137150"/>
                </a:tc>
              </a:tr>
              <a:tr h="370850">
                <a:tc>
                  <a:txBody>
                    <a:bodyPr/>
                    <a:lstStyle/>
                    <a:p>
                      <a:pPr indent="0" lvl="0" marL="0" marR="0" rtl="0" algn="l">
                        <a:spcBef>
                          <a:spcPts val="0"/>
                        </a:spcBef>
                        <a:spcAft>
                          <a:spcPts val="0"/>
                        </a:spcAft>
                        <a:buNone/>
                      </a:pPr>
                      <a:r>
                        <a:rPr b="1" lang="en-US" sz="1800"/>
                        <a:t>&lt;p&gt;</a:t>
                      </a:r>
                      <a:endParaRPr b="1" sz="1800"/>
                    </a:p>
                  </a:txBody>
                  <a:tcPr marT="137150" marB="137150" marR="137150" marL="137150"/>
                </a:tc>
                <a:tc>
                  <a:txBody>
                    <a:bodyPr/>
                    <a:lstStyle/>
                    <a:p>
                      <a:pPr indent="0" lvl="0" marL="0" marR="0" rtl="0" algn="l">
                        <a:spcBef>
                          <a:spcPts val="0"/>
                        </a:spcBef>
                        <a:spcAft>
                          <a:spcPts val="0"/>
                        </a:spcAft>
                        <a:buNone/>
                      </a:pPr>
                      <a:r>
                        <a:rPr lang="en-US" sz="1800"/>
                        <a:t>Paragraph (</a:t>
                      </a:r>
                      <a:r>
                        <a:rPr lang="en-US" sz="1800" u="sng">
                          <a:solidFill>
                            <a:schemeClr val="hlink"/>
                          </a:solidFill>
                          <a:hlinkClick r:id="rId3"/>
                        </a:rPr>
                        <a:t>mdn</a:t>
                      </a:r>
                      <a:r>
                        <a:rPr lang="en-US" sz="1800"/>
                        <a:t>)</a:t>
                      </a:r>
                      <a:endParaRPr sz="1800"/>
                    </a:p>
                  </a:txBody>
                  <a:tcPr marT="137150" marB="137150" marR="137150" marL="137150"/>
                </a:tc>
              </a:tr>
              <a:tr h="370850">
                <a:tc>
                  <a:txBody>
                    <a:bodyPr/>
                    <a:lstStyle/>
                    <a:p>
                      <a:pPr indent="0" lvl="0" marL="0" marR="0" rtl="0" algn="l">
                        <a:spcBef>
                          <a:spcPts val="0"/>
                        </a:spcBef>
                        <a:spcAft>
                          <a:spcPts val="0"/>
                        </a:spcAft>
                        <a:buNone/>
                      </a:pPr>
                      <a:r>
                        <a:rPr b="1" lang="en-US" sz="1800"/>
                        <a:t>&lt;h1&gt; - &lt;h6&gt;</a:t>
                      </a:r>
                      <a:endParaRPr b="1" sz="1800"/>
                    </a:p>
                  </a:txBody>
                  <a:tcPr marT="137150" marB="137150" marR="137150" marL="137150"/>
                </a:tc>
                <a:tc>
                  <a:txBody>
                    <a:bodyPr/>
                    <a:lstStyle/>
                    <a:p>
                      <a:pPr indent="0" lvl="0" marL="0" marR="0" rtl="0" algn="l">
                        <a:spcBef>
                          <a:spcPts val="0"/>
                        </a:spcBef>
                        <a:spcAft>
                          <a:spcPts val="0"/>
                        </a:spcAft>
                        <a:buNone/>
                      </a:pPr>
                      <a:r>
                        <a:rPr lang="en-US" sz="1800"/>
                        <a:t>Section headings (</a:t>
                      </a:r>
                      <a:r>
                        <a:rPr lang="en-US" sz="1800" u="sng">
                          <a:solidFill>
                            <a:schemeClr val="hlink"/>
                          </a:solidFill>
                          <a:hlinkClick r:id="rId4"/>
                        </a:rPr>
                        <a:t>mdn</a:t>
                      </a:r>
                      <a:r>
                        <a:rPr lang="en-US" sz="1800"/>
                        <a:t>)</a:t>
                      </a:r>
                      <a:endParaRPr sz="1800"/>
                    </a:p>
                  </a:txBody>
                  <a:tcPr marT="137150" marB="137150" marR="137150" marL="137150"/>
                </a:tc>
              </a:tr>
              <a:tr h="370850">
                <a:tc>
                  <a:txBody>
                    <a:bodyPr/>
                    <a:lstStyle/>
                    <a:p>
                      <a:pPr indent="0" lvl="0" marL="0" marR="0" rtl="0" algn="l">
                        <a:spcBef>
                          <a:spcPts val="0"/>
                        </a:spcBef>
                        <a:spcAft>
                          <a:spcPts val="0"/>
                        </a:spcAft>
                        <a:buNone/>
                      </a:pPr>
                      <a:r>
                        <a:rPr b="1" lang="en-US" sz="1800"/>
                        <a:t>&lt;article&gt;</a:t>
                      </a:r>
                      <a:endParaRPr b="1" sz="1800"/>
                    </a:p>
                  </a:txBody>
                  <a:tcPr marT="137150" marB="137150" marR="137150" marL="137150"/>
                </a:tc>
                <a:tc>
                  <a:txBody>
                    <a:bodyPr/>
                    <a:lstStyle/>
                    <a:p>
                      <a:pPr indent="0" lvl="0" marL="0" marR="0" rtl="0" algn="l">
                        <a:spcBef>
                          <a:spcPts val="0"/>
                        </a:spcBef>
                        <a:spcAft>
                          <a:spcPts val="0"/>
                        </a:spcAft>
                        <a:buNone/>
                      </a:pPr>
                      <a:r>
                        <a:rPr lang="en-US" sz="1800"/>
                        <a:t>A document, page, or site (</a:t>
                      </a:r>
                      <a:r>
                        <a:rPr lang="en-US" sz="1800" u="sng">
                          <a:solidFill>
                            <a:schemeClr val="hlink"/>
                          </a:solidFill>
                          <a:hlinkClick r:id="rId5"/>
                        </a:rPr>
                        <a:t>mdn</a:t>
                      </a:r>
                      <a:r>
                        <a:rPr lang="en-US" sz="1800"/>
                        <a:t>) </a:t>
                      </a:r>
                      <a:br>
                        <a:rPr lang="en-US" sz="1800"/>
                      </a:br>
                      <a:r>
                        <a:rPr lang="en-US" sz="1800"/>
                        <a:t>This is usually a root container element after body. </a:t>
                      </a:r>
                      <a:endParaRPr sz="1800"/>
                    </a:p>
                  </a:txBody>
                  <a:tcPr marT="137150" marB="137150" marR="137150" marL="137150"/>
                </a:tc>
              </a:tr>
              <a:tr h="370850">
                <a:tc>
                  <a:txBody>
                    <a:bodyPr/>
                    <a:lstStyle/>
                    <a:p>
                      <a:pPr indent="0" lvl="0" marL="0" marR="0" rtl="0" algn="l">
                        <a:spcBef>
                          <a:spcPts val="0"/>
                        </a:spcBef>
                        <a:spcAft>
                          <a:spcPts val="0"/>
                        </a:spcAft>
                        <a:buNone/>
                      </a:pPr>
                      <a:r>
                        <a:rPr b="1" lang="en-US" sz="1800"/>
                        <a:t>&lt;section&gt;</a:t>
                      </a:r>
                      <a:endParaRPr b="1" sz="1800"/>
                    </a:p>
                  </a:txBody>
                  <a:tcPr marT="137150" marB="137150" marR="137150" marL="137150"/>
                </a:tc>
                <a:tc>
                  <a:txBody>
                    <a:bodyPr/>
                    <a:lstStyle/>
                    <a:p>
                      <a:pPr indent="0" lvl="0" marL="0" marR="0" rtl="0" algn="l">
                        <a:spcBef>
                          <a:spcPts val="0"/>
                        </a:spcBef>
                        <a:spcAft>
                          <a:spcPts val="0"/>
                        </a:spcAft>
                        <a:buNone/>
                      </a:pPr>
                      <a:r>
                        <a:rPr lang="en-US" sz="1800"/>
                        <a:t>Generic section of a document (</a:t>
                      </a:r>
                      <a:r>
                        <a:rPr lang="en-US" sz="1800" u="sng">
                          <a:solidFill>
                            <a:schemeClr val="hlink"/>
                          </a:solidFill>
                          <a:hlinkClick r:id="rId6"/>
                        </a:rPr>
                        <a:t>mdn</a:t>
                      </a:r>
                      <a:r>
                        <a:rPr lang="en-US" sz="1800"/>
                        <a:t>)</a:t>
                      </a:r>
                      <a:endParaRPr sz="1800"/>
                    </a:p>
                  </a:txBody>
                  <a:tcPr marT="137150" marB="137150" marR="137150" marL="137150"/>
                </a:tc>
              </a:tr>
              <a:tr h="370850">
                <a:tc>
                  <a:txBody>
                    <a:bodyPr/>
                    <a:lstStyle/>
                    <a:p>
                      <a:pPr indent="0" lvl="0" marL="0" marR="0" rtl="0" algn="l">
                        <a:spcBef>
                          <a:spcPts val="0"/>
                        </a:spcBef>
                        <a:spcAft>
                          <a:spcPts val="0"/>
                        </a:spcAft>
                        <a:buNone/>
                      </a:pPr>
                      <a:r>
                        <a:rPr b="1" lang="en-US" sz="1800"/>
                        <a:t>&lt;header&gt;</a:t>
                      </a:r>
                      <a:endParaRPr b="1" sz="1800"/>
                    </a:p>
                  </a:txBody>
                  <a:tcPr marT="137150" marB="137150" marR="137150" marL="137150"/>
                </a:tc>
                <a:tc>
                  <a:txBody>
                    <a:bodyPr/>
                    <a:lstStyle/>
                    <a:p>
                      <a:pPr indent="0" lvl="0" marL="0" marR="0" rtl="0" algn="l">
                        <a:spcBef>
                          <a:spcPts val="0"/>
                        </a:spcBef>
                        <a:spcAft>
                          <a:spcPts val="0"/>
                        </a:spcAft>
                        <a:buNone/>
                      </a:pPr>
                      <a:r>
                        <a:rPr lang="en-US" sz="1800"/>
                        <a:t>Introductory section of a document (</a:t>
                      </a:r>
                      <a:r>
                        <a:rPr lang="en-US" sz="1800" u="sng">
                          <a:solidFill>
                            <a:schemeClr val="hlink"/>
                          </a:solidFill>
                          <a:hlinkClick r:id="rId7"/>
                        </a:rPr>
                        <a:t>mdn</a:t>
                      </a:r>
                      <a:r>
                        <a:rPr lang="en-US" sz="1800"/>
                        <a:t>)</a:t>
                      </a:r>
                      <a:endParaRPr sz="1800"/>
                    </a:p>
                  </a:txBody>
                  <a:tcPr marT="137150" marB="137150" marR="137150" marL="137150"/>
                </a:tc>
              </a:tr>
              <a:tr h="370850">
                <a:tc>
                  <a:txBody>
                    <a:bodyPr/>
                    <a:lstStyle/>
                    <a:p>
                      <a:pPr indent="0" lvl="0" marL="0" marR="0" rtl="0" algn="l">
                        <a:spcBef>
                          <a:spcPts val="0"/>
                        </a:spcBef>
                        <a:spcAft>
                          <a:spcPts val="0"/>
                        </a:spcAft>
                        <a:buNone/>
                      </a:pPr>
                      <a:r>
                        <a:rPr b="1" lang="en-US" sz="1800"/>
                        <a:t>&lt;footer&gt;</a:t>
                      </a:r>
                      <a:endParaRPr b="1" sz="1800"/>
                    </a:p>
                  </a:txBody>
                  <a:tcPr marT="137150" marB="137150" marR="137150" marL="137150"/>
                </a:tc>
                <a:tc>
                  <a:txBody>
                    <a:bodyPr/>
                    <a:lstStyle/>
                    <a:p>
                      <a:pPr indent="0" lvl="0" marL="0" marR="0" rtl="0" algn="l">
                        <a:spcBef>
                          <a:spcPts val="0"/>
                        </a:spcBef>
                        <a:spcAft>
                          <a:spcPts val="0"/>
                        </a:spcAft>
                        <a:buNone/>
                      </a:pPr>
                      <a:r>
                        <a:rPr lang="en-US" sz="1800"/>
                        <a:t>Footer at end of a document or section (</a:t>
                      </a:r>
                      <a:r>
                        <a:rPr lang="en-US" sz="1800" u="sng">
                          <a:solidFill>
                            <a:schemeClr val="hlink"/>
                          </a:solidFill>
                          <a:hlinkClick r:id="rId8"/>
                        </a:rPr>
                        <a:t>mdn</a:t>
                      </a:r>
                      <a:r>
                        <a:rPr lang="en-US" sz="1800"/>
                        <a:t>)</a:t>
                      </a:r>
                      <a:endParaRPr sz="1800"/>
                    </a:p>
                  </a:txBody>
                  <a:tcPr marT="137150" marB="137150" marR="137150" marL="137150"/>
                </a:tc>
              </a:tr>
              <a:tr h="370850">
                <a:tc>
                  <a:txBody>
                    <a:bodyPr/>
                    <a:lstStyle/>
                    <a:p>
                      <a:pPr indent="0" lvl="0" marL="0" marR="0" rtl="0" algn="l">
                        <a:spcBef>
                          <a:spcPts val="0"/>
                        </a:spcBef>
                        <a:spcAft>
                          <a:spcPts val="0"/>
                        </a:spcAft>
                        <a:buNone/>
                      </a:pPr>
                      <a:r>
                        <a:rPr b="1" lang="en-US" sz="1800"/>
                        <a:t>&lt;nav&gt; </a:t>
                      </a:r>
                      <a:endParaRPr b="1" sz="1800"/>
                    </a:p>
                  </a:txBody>
                  <a:tcPr marT="137150" marB="137150" marR="137150" marL="137150"/>
                </a:tc>
                <a:tc>
                  <a:txBody>
                    <a:bodyPr/>
                    <a:lstStyle/>
                    <a:p>
                      <a:pPr indent="0" lvl="0" marL="0" marR="0" rtl="0" algn="l">
                        <a:spcBef>
                          <a:spcPts val="0"/>
                        </a:spcBef>
                        <a:spcAft>
                          <a:spcPts val="0"/>
                        </a:spcAft>
                        <a:buNone/>
                      </a:pPr>
                      <a:r>
                        <a:rPr lang="en-US" sz="1800"/>
                        <a:t>Navigational section (</a:t>
                      </a:r>
                      <a:r>
                        <a:rPr lang="en-US" sz="1800" u="sng">
                          <a:solidFill>
                            <a:schemeClr val="hlink"/>
                          </a:solidFill>
                          <a:hlinkClick r:id="rId9"/>
                        </a:rPr>
                        <a:t>mdn</a:t>
                      </a:r>
                      <a:r>
                        <a:rPr lang="en-US" sz="1800"/>
                        <a:t>)</a:t>
                      </a:r>
                      <a:endParaRPr sz="1800"/>
                    </a:p>
                  </a:txBody>
                  <a:tcPr marT="137150" marB="137150" marR="137150" marL="137150"/>
                </a:tc>
              </a:tr>
            </a:tbl>
          </a:graphicData>
        </a:graphic>
      </p:graphicFrame>
      <p:sp>
        <p:nvSpPr>
          <p:cNvPr id="626" name="Google Shape;626;p52"/>
          <p:cNvSpPr/>
          <p:nvPr/>
        </p:nvSpPr>
        <p:spPr>
          <a:xfrm>
            <a:off x="2044469" y="6005956"/>
            <a:ext cx="8525021"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Century Gothic"/>
                <a:ea typeface="Century Gothic"/>
                <a:cs typeface="Century Gothic"/>
                <a:sym typeface="Century Gothic"/>
              </a:rPr>
              <a:t>These elements do not "do" anything; they are basically more descriptive &lt;div&gt;s. Makes your HTML more readable. See </a:t>
            </a:r>
            <a:r>
              <a:rPr lang="en-US" sz="1800" u="sng">
                <a:solidFill>
                  <a:schemeClr val="dk1"/>
                </a:solidFill>
                <a:latin typeface="Century Gothic"/>
                <a:ea typeface="Century Gothic"/>
                <a:cs typeface="Century Gothic"/>
                <a:sym typeface="Century Gothic"/>
                <a:hlinkClick r:id="rId10">
                  <a:extLst>
                    <a:ext uri="{A12FA001-AC4F-418D-AE19-62706E023703}">
                      <ahyp:hlinkClr val="tx"/>
                    </a:ext>
                  </a:extLst>
                </a:hlinkClick>
              </a:rPr>
              <a:t>MDN </a:t>
            </a:r>
            <a:r>
              <a:rPr lang="en-US" sz="1800">
                <a:solidFill>
                  <a:schemeClr val="dk1"/>
                </a:solidFill>
                <a:latin typeface="Century Gothic"/>
                <a:ea typeface="Century Gothic"/>
                <a:cs typeface="Century Gothic"/>
                <a:sym typeface="Century Gothic"/>
              </a:rPr>
              <a:t>for more info.</a:t>
            </a:r>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0" name="Shape 630"/>
        <p:cNvGrpSpPr/>
        <p:nvPr/>
      </p:nvGrpSpPr>
      <p:grpSpPr>
        <a:xfrm>
          <a:off x="0" y="0"/>
          <a:ext cx="0" cy="0"/>
          <a:chOff x="0" y="0"/>
          <a:chExt cx="0" cy="0"/>
        </a:xfrm>
      </p:grpSpPr>
      <p:sp>
        <p:nvSpPr>
          <p:cNvPr id="631" name="Google Shape;631;p53"/>
          <p:cNvSpPr/>
          <p:nvPr/>
        </p:nvSpPr>
        <p:spPr>
          <a:xfrm>
            <a:off x="1622510" y="284821"/>
            <a:ext cx="8946980" cy="76944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4400">
                <a:solidFill>
                  <a:schemeClr val="dk1"/>
                </a:solidFill>
                <a:latin typeface="Century Gothic"/>
                <a:ea typeface="Century Gothic"/>
                <a:cs typeface="Century Gothic"/>
                <a:sym typeface="Century Gothic"/>
              </a:rPr>
              <a:t>Header</a:t>
            </a:r>
            <a:endParaRPr sz="2400" cap="none">
              <a:solidFill>
                <a:schemeClr val="dk1"/>
              </a:solidFill>
              <a:latin typeface="Century Gothic"/>
              <a:ea typeface="Century Gothic"/>
              <a:cs typeface="Century Gothic"/>
              <a:sym typeface="Century Gothic"/>
            </a:endParaRPr>
          </a:p>
        </p:txBody>
      </p:sp>
      <p:pic>
        <p:nvPicPr>
          <p:cNvPr id="632" name="Google Shape;632;p53"/>
          <p:cNvPicPr preferRelativeResize="0"/>
          <p:nvPr/>
        </p:nvPicPr>
        <p:blipFill rotWithShape="1">
          <a:blip r:embed="rId3">
            <a:alphaModFix/>
          </a:blip>
          <a:srcRect b="73333" l="0" r="0" t="0"/>
          <a:stretch/>
        </p:blipFill>
        <p:spPr>
          <a:xfrm>
            <a:off x="5767754" y="1787183"/>
            <a:ext cx="6424246" cy="2821777"/>
          </a:xfrm>
          <a:prstGeom prst="rect">
            <a:avLst/>
          </a:prstGeom>
          <a:noFill/>
          <a:ln cap="flat" cmpd="sng" w="9525">
            <a:solidFill>
              <a:schemeClr val="lt2"/>
            </a:solidFill>
            <a:prstDash val="solid"/>
            <a:round/>
            <a:headEnd len="sm" w="sm" type="none"/>
            <a:tailEnd len="sm" w="sm" type="none"/>
          </a:ln>
        </p:spPr>
      </p:pic>
      <p:sp>
        <p:nvSpPr>
          <p:cNvPr id="633" name="Google Shape;633;p53"/>
          <p:cNvSpPr txBox="1"/>
          <p:nvPr/>
        </p:nvSpPr>
        <p:spPr>
          <a:xfrm>
            <a:off x="719069" y="1371684"/>
            <a:ext cx="3850378" cy="176971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dk1"/>
                </a:solidFill>
                <a:latin typeface="Century Gothic"/>
                <a:ea typeface="Century Gothic"/>
                <a:cs typeface="Century Gothic"/>
                <a:sym typeface="Century Gothic"/>
              </a:rPr>
              <a:t>Navbar:</a:t>
            </a:r>
            <a:endParaRPr b="1" sz="2000">
              <a:solidFill>
                <a:schemeClr val="dk1"/>
              </a:solidFill>
              <a:latin typeface="Century Gothic"/>
              <a:ea typeface="Century Gothic"/>
              <a:cs typeface="Century Gothic"/>
              <a:sym typeface="Century Gothic"/>
            </a:endParaRPr>
          </a:p>
          <a:p>
            <a:pPr indent="-342900" lvl="0" marL="342900" marR="0" rtl="0" algn="l">
              <a:spcBef>
                <a:spcPts val="600"/>
              </a:spcBef>
              <a:spcAft>
                <a:spcPts val="0"/>
              </a:spcAft>
              <a:buClr>
                <a:schemeClr val="dk1"/>
              </a:buClr>
              <a:buSzPts val="2000"/>
              <a:buFont typeface="Noto Sans Symbols"/>
              <a:buChar char="▪"/>
            </a:pPr>
            <a:r>
              <a:rPr lang="en-US" sz="2000">
                <a:solidFill>
                  <a:schemeClr val="dk1"/>
                </a:solidFill>
                <a:latin typeface="Century Gothic"/>
                <a:ea typeface="Century Gothic"/>
                <a:cs typeface="Century Gothic"/>
                <a:sym typeface="Century Gothic"/>
              </a:rPr>
              <a:t>Height: 75px</a:t>
            </a:r>
            <a:endParaRPr/>
          </a:p>
          <a:p>
            <a:pPr indent="-342900" lvl="0" marL="342900" marR="0" rtl="0" algn="l">
              <a:spcBef>
                <a:spcPts val="1200"/>
              </a:spcBef>
              <a:spcAft>
                <a:spcPts val="0"/>
              </a:spcAft>
              <a:buClr>
                <a:schemeClr val="dk1"/>
              </a:buClr>
              <a:buSzPts val="2000"/>
              <a:buFont typeface="Noto Sans Symbols"/>
              <a:buChar char="▪"/>
            </a:pPr>
            <a:r>
              <a:rPr lang="en-US" sz="2000">
                <a:solidFill>
                  <a:schemeClr val="dk1"/>
                </a:solidFill>
                <a:latin typeface="Century Gothic"/>
                <a:ea typeface="Century Gothic"/>
                <a:cs typeface="Century Gothic"/>
                <a:sym typeface="Century Gothic"/>
              </a:rPr>
              <a:t>Background: royalblue</a:t>
            </a:r>
            <a:endParaRPr sz="2000">
              <a:solidFill>
                <a:schemeClr val="dk1"/>
              </a:solidFill>
              <a:latin typeface="Century Gothic"/>
              <a:ea typeface="Century Gothic"/>
              <a:cs typeface="Century Gothic"/>
              <a:sym typeface="Century Gothic"/>
            </a:endParaRPr>
          </a:p>
          <a:p>
            <a:pPr indent="-342900" lvl="0" marL="342900" marR="0" rtl="0" algn="l">
              <a:spcBef>
                <a:spcPts val="1200"/>
              </a:spcBef>
              <a:spcAft>
                <a:spcPts val="0"/>
              </a:spcAft>
              <a:buClr>
                <a:schemeClr val="dk1"/>
              </a:buClr>
              <a:buSzPts val="2000"/>
              <a:buFont typeface="Noto Sans Symbols"/>
              <a:buChar char="▪"/>
            </a:pPr>
            <a:r>
              <a:rPr lang="en-US" sz="2000">
                <a:solidFill>
                  <a:schemeClr val="dk1"/>
                </a:solidFill>
                <a:latin typeface="Century Gothic"/>
                <a:ea typeface="Century Gothic"/>
                <a:cs typeface="Century Gothic"/>
                <a:sym typeface="Century Gothic"/>
              </a:rPr>
              <a:t>&lt;nav&gt;</a:t>
            </a:r>
            <a:endParaRPr sz="2000">
              <a:solidFill>
                <a:schemeClr val="dk1"/>
              </a:solidFill>
              <a:latin typeface="Century Gothic"/>
              <a:ea typeface="Century Gothic"/>
              <a:cs typeface="Century Gothic"/>
              <a:sym typeface="Century Gothic"/>
            </a:endParaRPr>
          </a:p>
        </p:txBody>
      </p:sp>
      <p:sp>
        <p:nvSpPr>
          <p:cNvPr id="634" name="Google Shape;634;p53"/>
          <p:cNvSpPr txBox="1"/>
          <p:nvPr/>
        </p:nvSpPr>
        <p:spPr>
          <a:xfrm>
            <a:off x="719069" y="3887456"/>
            <a:ext cx="3850378" cy="176971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dk1"/>
                </a:solidFill>
                <a:latin typeface="Century Gothic"/>
                <a:ea typeface="Century Gothic"/>
                <a:cs typeface="Century Gothic"/>
                <a:sym typeface="Century Gothic"/>
              </a:rPr>
              <a:t>Header:</a:t>
            </a:r>
            <a:endParaRPr b="1" sz="2000">
              <a:solidFill>
                <a:schemeClr val="dk1"/>
              </a:solidFill>
              <a:latin typeface="Century Gothic"/>
              <a:ea typeface="Century Gothic"/>
              <a:cs typeface="Century Gothic"/>
              <a:sym typeface="Century Gothic"/>
            </a:endParaRPr>
          </a:p>
          <a:p>
            <a:pPr indent="-342900" lvl="0" marL="342900" marR="0" rtl="0" algn="l">
              <a:spcBef>
                <a:spcPts val="600"/>
              </a:spcBef>
              <a:spcAft>
                <a:spcPts val="0"/>
              </a:spcAft>
              <a:buClr>
                <a:schemeClr val="dk1"/>
              </a:buClr>
              <a:buSzPts val="2000"/>
              <a:buFont typeface="Noto Sans Symbols"/>
              <a:buChar char="▪"/>
            </a:pPr>
            <a:r>
              <a:rPr lang="en-US" sz="2000">
                <a:solidFill>
                  <a:schemeClr val="dk1"/>
                </a:solidFill>
                <a:latin typeface="Century Gothic"/>
                <a:ea typeface="Century Gothic"/>
                <a:cs typeface="Century Gothic"/>
                <a:sym typeface="Century Gothic"/>
              </a:rPr>
              <a:t>Height: 400px;</a:t>
            </a:r>
            <a:endParaRPr/>
          </a:p>
          <a:p>
            <a:pPr indent="-342900" lvl="0" marL="342900" marR="0" rtl="0" algn="l">
              <a:spcBef>
                <a:spcPts val="1200"/>
              </a:spcBef>
              <a:spcAft>
                <a:spcPts val="0"/>
              </a:spcAft>
              <a:buClr>
                <a:schemeClr val="dk1"/>
              </a:buClr>
              <a:buSzPts val="2000"/>
              <a:buFont typeface="Noto Sans Symbols"/>
              <a:buChar char="▪"/>
            </a:pPr>
            <a:r>
              <a:rPr lang="en-US" sz="2000">
                <a:solidFill>
                  <a:schemeClr val="dk1"/>
                </a:solidFill>
                <a:latin typeface="Century Gothic"/>
                <a:ea typeface="Century Gothic"/>
                <a:cs typeface="Century Gothic"/>
                <a:sym typeface="Century Gothic"/>
              </a:rPr>
              <a:t>Background: lightskyblue</a:t>
            </a:r>
            <a:endParaRPr sz="2000">
              <a:solidFill>
                <a:schemeClr val="dk1"/>
              </a:solidFill>
              <a:latin typeface="Century Gothic"/>
              <a:ea typeface="Century Gothic"/>
              <a:cs typeface="Century Gothic"/>
              <a:sym typeface="Century Gothic"/>
            </a:endParaRPr>
          </a:p>
          <a:p>
            <a:pPr indent="-342900" lvl="0" marL="342900" marR="0" rtl="0" algn="l">
              <a:spcBef>
                <a:spcPts val="1200"/>
              </a:spcBef>
              <a:spcAft>
                <a:spcPts val="0"/>
              </a:spcAft>
              <a:buClr>
                <a:schemeClr val="dk1"/>
              </a:buClr>
              <a:buSzPts val="2000"/>
              <a:buFont typeface="Noto Sans Symbols"/>
              <a:buChar char="▪"/>
            </a:pPr>
            <a:r>
              <a:rPr lang="en-US" sz="2000">
                <a:solidFill>
                  <a:schemeClr val="dk1"/>
                </a:solidFill>
                <a:latin typeface="Century Gothic"/>
                <a:ea typeface="Century Gothic"/>
                <a:cs typeface="Century Gothic"/>
                <a:sym typeface="Century Gothic"/>
              </a:rPr>
              <a:t>&lt;header&gt;</a:t>
            </a:r>
            <a:endParaRPr sz="2000">
              <a:solidFill>
                <a:schemeClr val="dk1"/>
              </a:solidFill>
              <a:latin typeface="Century Gothic"/>
              <a:ea typeface="Century Gothic"/>
              <a:cs typeface="Century Gothic"/>
              <a:sym typeface="Century Gothic"/>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33"/>
                                        </p:tgtEl>
                                        <p:attrNameLst>
                                          <p:attrName>style.visibility</p:attrName>
                                        </p:attrNameLst>
                                      </p:cBhvr>
                                      <p:to>
                                        <p:strVal val="visible"/>
                                      </p:to>
                                    </p:set>
                                    <p:animEffect filter="fade" transition="in">
                                      <p:cBhvr>
                                        <p:cTn dur="500"/>
                                        <p:tgtEl>
                                          <p:spTgt spid="63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34"/>
                                        </p:tgtEl>
                                        <p:attrNameLst>
                                          <p:attrName>style.visibility</p:attrName>
                                        </p:attrNameLst>
                                      </p:cBhvr>
                                      <p:to>
                                        <p:strVal val="visible"/>
                                      </p:to>
                                    </p:set>
                                    <p:animEffect filter="fade" transition="in">
                                      <p:cBhvr>
                                        <p:cTn dur="500"/>
                                        <p:tgtEl>
                                          <p:spTgt spid="63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8" name="Shape 638"/>
        <p:cNvGrpSpPr/>
        <p:nvPr/>
      </p:nvGrpSpPr>
      <p:grpSpPr>
        <a:xfrm>
          <a:off x="0" y="0"/>
          <a:ext cx="0" cy="0"/>
          <a:chOff x="0" y="0"/>
          <a:chExt cx="0" cy="0"/>
        </a:xfrm>
      </p:grpSpPr>
      <p:sp>
        <p:nvSpPr>
          <p:cNvPr id="639" name="Google Shape;639;p54"/>
          <p:cNvSpPr/>
          <p:nvPr/>
        </p:nvSpPr>
        <p:spPr>
          <a:xfrm>
            <a:off x="1622510" y="284821"/>
            <a:ext cx="8946980" cy="76944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4400">
                <a:solidFill>
                  <a:schemeClr val="dk1"/>
                </a:solidFill>
                <a:latin typeface="Century Gothic"/>
                <a:ea typeface="Century Gothic"/>
                <a:cs typeface="Century Gothic"/>
                <a:sym typeface="Century Gothic"/>
              </a:rPr>
              <a:t>Main section</a:t>
            </a:r>
            <a:endParaRPr sz="2400" cap="none">
              <a:solidFill>
                <a:schemeClr val="dk1"/>
              </a:solidFill>
              <a:latin typeface="Century Gothic"/>
              <a:ea typeface="Century Gothic"/>
              <a:cs typeface="Century Gothic"/>
              <a:sym typeface="Century Gothic"/>
            </a:endParaRPr>
          </a:p>
        </p:txBody>
      </p:sp>
      <p:sp>
        <p:nvSpPr>
          <p:cNvPr id="640" name="Google Shape;640;p54"/>
          <p:cNvSpPr txBox="1"/>
          <p:nvPr/>
        </p:nvSpPr>
        <p:spPr>
          <a:xfrm>
            <a:off x="719069" y="2314220"/>
            <a:ext cx="3850378" cy="284693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dk1"/>
                </a:solidFill>
                <a:latin typeface="Century Gothic"/>
                <a:ea typeface="Century Gothic"/>
                <a:cs typeface="Century Gothic"/>
                <a:sym typeface="Century Gothic"/>
              </a:rPr>
              <a:t>Gray box:</a:t>
            </a:r>
            <a:endParaRPr b="1" sz="2000">
              <a:solidFill>
                <a:schemeClr val="dk1"/>
              </a:solidFill>
              <a:latin typeface="Century Gothic"/>
              <a:ea typeface="Century Gothic"/>
              <a:cs typeface="Century Gothic"/>
              <a:sym typeface="Century Gothic"/>
            </a:endParaRPr>
          </a:p>
          <a:p>
            <a:pPr indent="-342900" lvl="0" marL="342900" marR="0" rtl="0" algn="l">
              <a:spcBef>
                <a:spcPts val="600"/>
              </a:spcBef>
              <a:spcAft>
                <a:spcPts val="0"/>
              </a:spcAft>
              <a:buClr>
                <a:schemeClr val="dk1"/>
              </a:buClr>
              <a:buSzPts val="2000"/>
              <a:buFont typeface="Noto Sans Symbols"/>
              <a:buChar char="▪"/>
            </a:pPr>
            <a:r>
              <a:rPr lang="en-US" sz="2000">
                <a:solidFill>
                  <a:schemeClr val="dk1"/>
                </a:solidFill>
                <a:latin typeface="Century Gothic"/>
                <a:ea typeface="Century Gothic"/>
                <a:cs typeface="Century Gothic"/>
                <a:sym typeface="Century Gothic"/>
              </a:rPr>
              <a:t>Surrounding space: 75px above and below; 100px on each side</a:t>
            </a:r>
            <a:endParaRPr/>
          </a:p>
          <a:p>
            <a:pPr indent="-342900" lvl="0" marL="342900" marR="0" rtl="0" algn="l">
              <a:spcBef>
                <a:spcPts val="1200"/>
              </a:spcBef>
              <a:spcAft>
                <a:spcPts val="0"/>
              </a:spcAft>
              <a:buClr>
                <a:schemeClr val="dk1"/>
              </a:buClr>
              <a:buSzPts val="2000"/>
              <a:buFont typeface="Noto Sans Symbols"/>
              <a:buChar char="▪"/>
            </a:pPr>
            <a:r>
              <a:rPr lang="en-US" sz="2000">
                <a:solidFill>
                  <a:schemeClr val="dk1"/>
                </a:solidFill>
                <a:latin typeface="Century Gothic"/>
                <a:ea typeface="Century Gothic"/>
                <a:cs typeface="Century Gothic"/>
                <a:sym typeface="Century Gothic"/>
              </a:rPr>
              <a:t>Height: 700px</a:t>
            </a:r>
            <a:endParaRPr sz="2000">
              <a:solidFill>
                <a:schemeClr val="dk1"/>
              </a:solidFill>
              <a:latin typeface="Century Gothic"/>
              <a:ea typeface="Century Gothic"/>
              <a:cs typeface="Century Gothic"/>
              <a:sym typeface="Century Gothic"/>
            </a:endParaRPr>
          </a:p>
          <a:p>
            <a:pPr indent="-342900" lvl="0" marL="342900" marR="0" rtl="0" algn="l">
              <a:spcBef>
                <a:spcPts val="1200"/>
              </a:spcBef>
              <a:spcAft>
                <a:spcPts val="0"/>
              </a:spcAft>
              <a:buClr>
                <a:schemeClr val="dk1"/>
              </a:buClr>
              <a:buSzPts val="2000"/>
              <a:buFont typeface="Noto Sans Symbols"/>
              <a:buChar char="▪"/>
            </a:pPr>
            <a:r>
              <a:rPr lang="en-US" sz="2000">
                <a:solidFill>
                  <a:schemeClr val="dk1"/>
                </a:solidFill>
                <a:latin typeface="Century Gothic"/>
                <a:ea typeface="Century Gothic"/>
                <a:cs typeface="Century Gothic"/>
                <a:sym typeface="Century Gothic"/>
              </a:rPr>
              <a:t>Background: gray</a:t>
            </a:r>
            <a:endParaRPr/>
          </a:p>
          <a:p>
            <a:pPr indent="-342900" lvl="0" marL="342900" marR="0" rtl="0" algn="l">
              <a:spcBef>
                <a:spcPts val="1200"/>
              </a:spcBef>
              <a:spcAft>
                <a:spcPts val="0"/>
              </a:spcAft>
              <a:buClr>
                <a:schemeClr val="dk1"/>
              </a:buClr>
              <a:buSzPts val="2000"/>
              <a:buFont typeface="Noto Sans Symbols"/>
              <a:buChar char="▪"/>
            </a:pPr>
            <a:r>
              <a:rPr lang="en-US" sz="2000">
                <a:solidFill>
                  <a:schemeClr val="dk1"/>
                </a:solidFill>
                <a:latin typeface="Century Gothic"/>
                <a:ea typeface="Century Gothic"/>
                <a:cs typeface="Century Gothic"/>
                <a:sym typeface="Century Gothic"/>
              </a:rPr>
              <a:t>&lt;section&gt;</a:t>
            </a:r>
            <a:endParaRPr sz="2000">
              <a:solidFill>
                <a:schemeClr val="dk1"/>
              </a:solidFill>
              <a:latin typeface="Century Gothic"/>
              <a:ea typeface="Century Gothic"/>
              <a:cs typeface="Century Gothic"/>
              <a:sym typeface="Century Gothic"/>
            </a:endParaRPr>
          </a:p>
        </p:txBody>
      </p:sp>
      <p:pic>
        <p:nvPicPr>
          <p:cNvPr id="641" name="Google Shape;641;p54"/>
          <p:cNvPicPr preferRelativeResize="0"/>
          <p:nvPr/>
        </p:nvPicPr>
        <p:blipFill rotWithShape="1">
          <a:blip r:embed="rId3">
            <a:alphaModFix/>
          </a:blip>
          <a:srcRect b="23897" l="0" r="0" t="17846"/>
          <a:stretch/>
        </p:blipFill>
        <p:spPr>
          <a:xfrm>
            <a:off x="6274191" y="1322362"/>
            <a:ext cx="5608320" cy="5381561"/>
          </a:xfrm>
          <a:prstGeom prst="rect">
            <a:avLst/>
          </a:prstGeom>
          <a:noFill/>
          <a:ln cap="flat" cmpd="sng" w="9525">
            <a:solidFill>
              <a:schemeClr val="lt2"/>
            </a:solidFill>
            <a:prstDash val="solid"/>
            <a:round/>
            <a:headEnd len="sm" w="sm" type="none"/>
            <a:tailEnd len="sm" w="sm" type="none"/>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40"/>
                                        </p:tgtEl>
                                        <p:attrNameLst>
                                          <p:attrName>style.visibility</p:attrName>
                                        </p:attrNameLst>
                                      </p:cBhvr>
                                      <p:to>
                                        <p:strVal val="visible"/>
                                      </p:to>
                                    </p:set>
                                    <p:animEffect filter="fade" transition="in">
                                      <p:cBhvr>
                                        <p:cTn dur="500"/>
                                        <p:tgtEl>
                                          <p:spTgt spid="64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5" name="Shape 645"/>
        <p:cNvGrpSpPr/>
        <p:nvPr/>
      </p:nvGrpSpPr>
      <p:grpSpPr>
        <a:xfrm>
          <a:off x="0" y="0"/>
          <a:ext cx="0" cy="0"/>
          <a:chOff x="0" y="0"/>
          <a:chExt cx="0" cy="0"/>
        </a:xfrm>
      </p:grpSpPr>
      <p:sp>
        <p:nvSpPr>
          <p:cNvPr id="646" name="Google Shape;646;p55"/>
          <p:cNvSpPr/>
          <p:nvPr/>
        </p:nvSpPr>
        <p:spPr>
          <a:xfrm>
            <a:off x="1622510" y="284821"/>
            <a:ext cx="8946980" cy="76944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4400">
                <a:solidFill>
                  <a:schemeClr val="dk1"/>
                </a:solidFill>
                <a:latin typeface="Century Gothic"/>
                <a:ea typeface="Century Gothic"/>
                <a:cs typeface="Century Gothic"/>
                <a:sym typeface="Century Gothic"/>
              </a:rPr>
              <a:t>Footer</a:t>
            </a:r>
            <a:endParaRPr sz="2400" cap="none">
              <a:solidFill>
                <a:schemeClr val="dk1"/>
              </a:solidFill>
              <a:latin typeface="Century Gothic"/>
              <a:ea typeface="Century Gothic"/>
              <a:cs typeface="Century Gothic"/>
              <a:sym typeface="Century Gothic"/>
            </a:endParaRPr>
          </a:p>
        </p:txBody>
      </p:sp>
      <p:pic>
        <p:nvPicPr>
          <p:cNvPr id="647" name="Google Shape;647;p55"/>
          <p:cNvPicPr preferRelativeResize="0"/>
          <p:nvPr/>
        </p:nvPicPr>
        <p:blipFill rotWithShape="1">
          <a:blip r:embed="rId3">
            <a:alphaModFix/>
          </a:blip>
          <a:srcRect b="0" l="0" r="0" t="66051"/>
          <a:stretch/>
        </p:blipFill>
        <p:spPr>
          <a:xfrm>
            <a:off x="5622089" y="1800664"/>
            <a:ext cx="6415166" cy="3587262"/>
          </a:xfrm>
          <a:prstGeom prst="rect">
            <a:avLst/>
          </a:prstGeom>
          <a:noFill/>
          <a:ln cap="flat" cmpd="sng" w="9525">
            <a:solidFill>
              <a:schemeClr val="lt2"/>
            </a:solidFill>
            <a:prstDash val="solid"/>
            <a:round/>
            <a:headEnd len="sm" w="sm" type="none"/>
            <a:tailEnd len="sm" w="sm" type="none"/>
          </a:ln>
        </p:spPr>
      </p:pic>
      <p:sp>
        <p:nvSpPr>
          <p:cNvPr id="648" name="Google Shape;648;p55"/>
          <p:cNvSpPr txBox="1"/>
          <p:nvPr/>
        </p:nvSpPr>
        <p:spPr>
          <a:xfrm>
            <a:off x="747204" y="1800664"/>
            <a:ext cx="3850378" cy="176971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dk1"/>
                </a:solidFill>
                <a:latin typeface="Century Gothic"/>
                <a:ea typeface="Century Gothic"/>
                <a:cs typeface="Century Gothic"/>
                <a:sym typeface="Century Gothic"/>
              </a:rPr>
              <a:t>Subscribe:</a:t>
            </a:r>
            <a:endParaRPr b="1" sz="2000">
              <a:solidFill>
                <a:schemeClr val="dk1"/>
              </a:solidFill>
              <a:latin typeface="Century Gothic"/>
              <a:ea typeface="Century Gothic"/>
              <a:cs typeface="Century Gothic"/>
              <a:sym typeface="Century Gothic"/>
            </a:endParaRPr>
          </a:p>
          <a:p>
            <a:pPr indent="-342900" lvl="0" marL="342900" marR="0" rtl="0" algn="l">
              <a:spcBef>
                <a:spcPts val="600"/>
              </a:spcBef>
              <a:spcAft>
                <a:spcPts val="0"/>
              </a:spcAft>
              <a:buClr>
                <a:schemeClr val="dk1"/>
              </a:buClr>
              <a:buSzPts val="2000"/>
              <a:buFont typeface="Noto Sans Symbols"/>
              <a:buChar char="▪"/>
            </a:pPr>
            <a:r>
              <a:rPr lang="en-US" sz="2000">
                <a:solidFill>
                  <a:schemeClr val="dk1"/>
                </a:solidFill>
                <a:latin typeface="Century Gothic"/>
                <a:ea typeface="Century Gothic"/>
                <a:cs typeface="Century Gothic"/>
                <a:sym typeface="Century Gothic"/>
              </a:rPr>
              <a:t>Height: 250px</a:t>
            </a:r>
            <a:endParaRPr sz="2000">
              <a:solidFill>
                <a:schemeClr val="dk1"/>
              </a:solidFill>
              <a:latin typeface="Century Gothic"/>
              <a:ea typeface="Century Gothic"/>
              <a:cs typeface="Century Gothic"/>
              <a:sym typeface="Century Gothic"/>
            </a:endParaRPr>
          </a:p>
          <a:p>
            <a:pPr indent="-342900" lvl="0" marL="342900" marR="0" rtl="0" algn="l">
              <a:spcBef>
                <a:spcPts val="1200"/>
              </a:spcBef>
              <a:spcAft>
                <a:spcPts val="0"/>
              </a:spcAft>
              <a:buClr>
                <a:schemeClr val="dk1"/>
              </a:buClr>
              <a:buSzPts val="2000"/>
              <a:buFont typeface="Noto Sans Symbols"/>
              <a:buChar char="▪"/>
            </a:pPr>
            <a:r>
              <a:rPr lang="en-US" sz="2000">
                <a:solidFill>
                  <a:schemeClr val="dk1"/>
                </a:solidFill>
                <a:latin typeface="Century Gothic"/>
                <a:ea typeface="Century Gothic"/>
                <a:cs typeface="Century Gothic"/>
                <a:sym typeface="Century Gothic"/>
              </a:rPr>
              <a:t>Background: #bdc3c7</a:t>
            </a:r>
            <a:endParaRPr/>
          </a:p>
          <a:p>
            <a:pPr indent="-342900" lvl="0" marL="342900" marR="0" rtl="0" algn="l">
              <a:spcBef>
                <a:spcPts val="1200"/>
              </a:spcBef>
              <a:spcAft>
                <a:spcPts val="0"/>
              </a:spcAft>
              <a:buClr>
                <a:schemeClr val="dk1"/>
              </a:buClr>
              <a:buSzPts val="2000"/>
              <a:buFont typeface="Noto Sans Symbols"/>
              <a:buChar char="▪"/>
            </a:pPr>
            <a:r>
              <a:rPr lang="en-US" sz="2000">
                <a:solidFill>
                  <a:schemeClr val="dk1"/>
                </a:solidFill>
                <a:latin typeface="Century Gothic"/>
                <a:ea typeface="Century Gothic"/>
                <a:cs typeface="Century Gothic"/>
                <a:sym typeface="Century Gothic"/>
              </a:rPr>
              <a:t>&lt;section&gt;</a:t>
            </a:r>
            <a:endParaRPr sz="2000">
              <a:solidFill>
                <a:schemeClr val="dk1"/>
              </a:solidFill>
              <a:latin typeface="Century Gothic"/>
              <a:ea typeface="Century Gothic"/>
              <a:cs typeface="Century Gothic"/>
              <a:sym typeface="Century Gothic"/>
            </a:endParaRPr>
          </a:p>
        </p:txBody>
      </p:sp>
      <p:sp>
        <p:nvSpPr>
          <p:cNvPr id="649" name="Google Shape;649;p55"/>
          <p:cNvSpPr txBox="1"/>
          <p:nvPr/>
        </p:nvSpPr>
        <p:spPr>
          <a:xfrm>
            <a:off x="747204" y="4133556"/>
            <a:ext cx="3850378" cy="176971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dk1"/>
                </a:solidFill>
                <a:latin typeface="Century Gothic"/>
                <a:ea typeface="Century Gothic"/>
                <a:cs typeface="Century Gothic"/>
                <a:sym typeface="Century Gothic"/>
              </a:rPr>
              <a:t>Footer:</a:t>
            </a:r>
            <a:endParaRPr b="1" sz="2000">
              <a:solidFill>
                <a:schemeClr val="dk1"/>
              </a:solidFill>
              <a:latin typeface="Century Gothic"/>
              <a:ea typeface="Century Gothic"/>
              <a:cs typeface="Century Gothic"/>
              <a:sym typeface="Century Gothic"/>
            </a:endParaRPr>
          </a:p>
          <a:p>
            <a:pPr indent="-342900" lvl="0" marL="342900" marR="0" rtl="0" algn="l">
              <a:spcBef>
                <a:spcPts val="600"/>
              </a:spcBef>
              <a:spcAft>
                <a:spcPts val="0"/>
              </a:spcAft>
              <a:buClr>
                <a:schemeClr val="dk1"/>
              </a:buClr>
              <a:buSzPts val="2000"/>
              <a:buFont typeface="Noto Sans Symbols"/>
              <a:buChar char="▪"/>
            </a:pPr>
            <a:r>
              <a:rPr lang="en-US" sz="2000">
                <a:solidFill>
                  <a:schemeClr val="dk1"/>
                </a:solidFill>
                <a:latin typeface="Century Gothic"/>
                <a:ea typeface="Century Gothic"/>
                <a:cs typeface="Century Gothic"/>
                <a:sym typeface="Century Gothic"/>
              </a:rPr>
              <a:t>Height: 150px</a:t>
            </a:r>
            <a:endParaRPr sz="2000">
              <a:solidFill>
                <a:schemeClr val="dk1"/>
              </a:solidFill>
              <a:latin typeface="Century Gothic"/>
              <a:ea typeface="Century Gothic"/>
              <a:cs typeface="Century Gothic"/>
              <a:sym typeface="Century Gothic"/>
            </a:endParaRPr>
          </a:p>
          <a:p>
            <a:pPr indent="-342900" lvl="0" marL="342900" marR="0" rtl="0" algn="l">
              <a:spcBef>
                <a:spcPts val="1200"/>
              </a:spcBef>
              <a:spcAft>
                <a:spcPts val="0"/>
              </a:spcAft>
              <a:buClr>
                <a:schemeClr val="dk1"/>
              </a:buClr>
              <a:buSzPts val="2000"/>
              <a:buFont typeface="Noto Sans Symbols"/>
              <a:buChar char="▪"/>
            </a:pPr>
            <a:r>
              <a:rPr lang="en-US" sz="2000">
                <a:solidFill>
                  <a:schemeClr val="dk1"/>
                </a:solidFill>
                <a:latin typeface="Century Gothic"/>
                <a:ea typeface="Century Gothic"/>
                <a:cs typeface="Century Gothic"/>
                <a:sym typeface="Century Gothic"/>
              </a:rPr>
              <a:t>Background: #2c3e50</a:t>
            </a:r>
            <a:endParaRPr sz="2000">
              <a:solidFill>
                <a:schemeClr val="dk1"/>
              </a:solidFill>
              <a:latin typeface="Century Gothic"/>
              <a:ea typeface="Century Gothic"/>
              <a:cs typeface="Century Gothic"/>
              <a:sym typeface="Century Gothic"/>
            </a:endParaRPr>
          </a:p>
          <a:p>
            <a:pPr indent="-342900" lvl="0" marL="342900" marR="0" rtl="0" algn="l">
              <a:spcBef>
                <a:spcPts val="1200"/>
              </a:spcBef>
              <a:spcAft>
                <a:spcPts val="0"/>
              </a:spcAft>
              <a:buClr>
                <a:schemeClr val="dk1"/>
              </a:buClr>
              <a:buSzPts val="2000"/>
              <a:buFont typeface="Noto Sans Symbols"/>
              <a:buChar char="▪"/>
            </a:pPr>
            <a:r>
              <a:rPr lang="en-US" sz="2000">
                <a:solidFill>
                  <a:schemeClr val="dk1"/>
                </a:solidFill>
                <a:latin typeface="Century Gothic"/>
                <a:ea typeface="Century Gothic"/>
                <a:cs typeface="Century Gothic"/>
                <a:sym typeface="Century Gothic"/>
              </a:rPr>
              <a:t>&lt;footer&gt;</a:t>
            </a:r>
            <a:endParaRPr sz="2000">
              <a:solidFill>
                <a:schemeClr val="dk1"/>
              </a:solidFill>
              <a:latin typeface="Century Gothic"/>
              <a:ea typeface="Century Gothic"/>
              <a:cs typeface="Century Gothic"/>
              <a:sym typeface="Century Gothic"/>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48"/>
                                        </p:tgtEl>
                                        <p:attrNameLst>
                                          <p:attrName>style.visibility</p:attrName>
                                        </p:attrNameLst>
                                      </p:cBhvr>
                                      <p:to>
                                        <p:strVal val="visible"/>
                                      </p:to>
                                    </p:set>
                                    <p:animEffect filter="fade" transition="in">
                                      <p:cBhvr>
                                        <p:cTn dur="500"/>
                                        <p:tgtEl>
                                          <p:spTgt spid="64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49"/>
                                        </p:tgtEl>
                                        <p:attrNameLst>
                                          <p:attrName>style.visibility</p:attrName>
                                        </p:attrNameLst>
                                      </p:cBhvr>
                                      <p:to>
                                        <p:strVal val="visible"/>
                                      </p:to>
                                    </p:set>
                                    <p:animEffect filter="fade" transition="in">
                                      <p:cBhvr>
                                        <p:cTn dur="500"/>
                                        <p:tgtEl>
                                          <p:spTgt spid="64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3" name="Shape 653"/>
        <p:cNvGrpSpPr/>
        <p:nvPr/>
      </p:nvGrpSpPr>
      <p:grpSpPr>
        <a:xfrm>
          <a:off x="0" y="0"/>
          <a:ext cx="0" cy="0"/>
          <a:chOff x="0" y="0"/>
          <a:chExt cx="0" cy="0"/>
        </a:xfrm>
      </p:grpSpPr>
      <p:pic>
        <p:nvPicPr>
          <p:cNvPr id="654" name="Google Shape;654;p56"/>
          <p:cNvPicPr preferRelativeResize="0"/>
          <p:nvPr/>
        </p:nvPicPr>
        <p:blipFill rotWithShape="1">
          <a:blip r:embed="rId3">
            <a:alphaModFix/>
          </a:blip>
          <a:srcRect b="24923" l="0" r="0" t="17845"/>
          <a:stretch/>
        </p:blipFill>
        <p:spPr>
          <a:xfrm>
            <a:off x="6780628" y="1423096"/>
            <a:ext cx="5411372" cy="5101159"/>
          </a:xfrm>
          <a:prstGeom prst="rect">
            <a:avLst/>
          </a:prstGeom>
          <a:noFill/>
          <a:ln cap="flat" cmpd="sng" w="9525">
            <a:solidFill>
              <a:schemeClr val="lt2"/>
            </a:solidFill>
            <a:prstDash val="solid"/>
            <a:round/>
            <a:headEnd len="sm" w="sm" type="none"/>
            <a:tailEnd len="sm" w="sm" type="none"/>
          </a:ln>
        </p:spPr>
      </p:pic>
      <p:sp>
        <p:nvSpPr>
          <p:cNvPr id="655" name="Google Shape;655;p56"/>
          <p:cNvSpPr/>
          <p:nvPr/>
        </p:nvSpPr>
        <p:spPr>
          <a:xfrm>
            <a:off x="3357562" y="181782"/>
            <a:ext cx="5476876" cy="76944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4400">
                <a:solidFill>
                  <a:schemeClr val="dk1"/>
                </a:solidFill>
                <a:latin typeface="Century Gothic"/>
                <a:ea typeface="Century Gothic"/>
                <a:cs typeface="Century Gothic"/>
                <a:sym typeface="Century Gothic"/>
              </a:rPr>
              <a:t>Main Contents</a:t>
            </a:r>
            <a:endParaRPr sz="2400" cap="none">
              <a:solidFill>
                <a:schemeClr val="dk1"/>
              </a:solidFill>
              <a:latin typeface="Century Gothic"/>
              <a:ea typeface="Century Gothic"/>
              <a:cs typeface="Century Gothic"/>
              <a:sym typeface="Century Gothic"/>
            </a:endParaRPr>
          </a:p>
        </p:txBody>
      </p:sp>
      <p:sp>
        <p:nvSpPr>
          <p:cNvPr id="656" name="Google Shape;656;p56"/>
          <p:cNvSpPr txBox="1"/>
          <p:nvPr/>
        </p:nvSpPr>
        <p:spPr>
          <a:xfrm>
            <a:off x="761272" y="1423096"/>
            <a:ext cx="4570384" cy="223138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dk1"/>
                </a:solidFill>
                <a:latin typeface="Century Gothic"/>
                <a:ea typeface="Century Gothic"/>
                <a:cs typeface="Century Gothic"/>
                <a:sym typeface="Century Gothic"/>
              </a:rPr>
              <a:t>Paragraph:</a:t>
            </a:r>
            <a:endParaRPr b="1" sz="2000">
              <a:solidFill>
                <a:schemeClr val="dk1"/>
              </a:solidFill>
              <a:latin typeface="Century Gothic"/>
              <a:ea typeface="Century Gothic"/>
              <a:cs typeface="Century Gothic"/>
              <a:sym typeface="Century Gothic"/>
            </a:endParaRPr>
          </a:p>
          <a:p>
            <a:pPr indent="-342900" lvl="0" marL="342900" marR="0" rtl="0" algn="l">
              <a:spcBef>
                <a:spcPts val="600"/>
              </a:spcBef>
              <a:spcAft>
                <a:spcPts val="0"/>
              </a:spcAft>
              <a:buClr>
                <a:schemeClr val="dk1"/>
              </a:buClr>
              <a:buSzPts val="2000"/>
              <a:buFont typeface="Noto Sans Symbols"/>
              <a:buChar char="▪"/>
            </a:pPr>
            <a:r>
              <a:rPr lang="en-US" sz="2000">
                <a:solidFill>
                  <a:schemeClr val="dk1"/>
                </a:solidFill>
                <a:latin typeface="Century Gothic"/>
                <a:ea typeface="Century Gothic"/>
                <a:cs typeface="Century Gothic"/>
                <a:sym typeface="Century Gothic"/>
              </a:rPr>
              <a:t>Height: 200px</a:t>
            </a:r>
            <a:endParaRPr/>
          </a:p>
          <a:p>
            <a:pPr indent="-342900" lvl="0" marL="342900" marR="0" rtl="0" algn="l">
              <a:spcBef>
                <a:spcPts val="1200"/>
              </a:spcBef>
              <a:spcAft>
                <a:spcPts val="0"/>
              </a:spcAft>
              <a:buClr>
                <a:schemeClr val="dk1"/>
              </a:buClr>
              <a:buSzPts val="2000"/>
              <a:buFont typeface="Noto Sans Symbols"/>
              <a:buChar char="▪"/>
            </a:pPr>
            <a:r>
              <a:rPr lang="en-US" sz="2000">
                <a:solidFill>
                  <a:schemeClr val="dk1"/>
                </a:solidFill>
                <a:latin typeface="Century Gothic"/>
                <a:ea typeface="Century Gothic"/>
                <a:cs typeface="Century Gothic"/>
                <a:sym typeface="Century Gothic"/>
              </a:rPr>
              <a:t>Background: khaki</a:t>
            </a:r>
            <a:endParaRPr/>
          </a:p>
          <a:p>
            <a:pPr indent="-342900" lvl="0" marL="342900" marR="0" rtl="0" algn="l">
              <a:spcBef>
                <a:spcPts val="1200"/>
              </a:spcBef>
              <a:spcAft>
                <a:spcPts val="0"/>
              </a:spcAft>
              <a:buClr>
                <a:schemeClr val="dk1"/>
              </a:buClr>
              <a:buSzPts val="2000"/>
              <a:buFont typeface="Noto Sans Symbols"/>
              <a:buChar char="▪"/>
            </a:pPr>
            <a:r>
              <a:rPr lang="en-US" sz="2000">
                <a:solidFill>
                  <a:schemeClr val="dk1"/>
                </a:solidFill>
                <a:latin typeface="Century Gothic"/>
                <a:ea typeface="Century Gothic"/>
                <a:cs typeface="Century Gothic"/>
                <a:sym typeface="Century Gothic"/>
              </a:rPr>
              <a:t>Space beneath: 75px</a:t>
            </a:r>
            <a:endParaRPr/>
          </a:p>
          <a:p>
            <a:pPr indent="-342900" lvl="0" marL="342900" marR="0" rtl="0" algn="l">
              <a:spcBef>
                <a:spcPts val="1200"/>
              </a:spcBef>
              <a:spcAft>
                <a:spcPts val="0"/>
              </a:spcAft>
              <a:buClr>
                <a:schemeClr val="dk1"/>
              </a:buClr>
              <a:buSzPts val="2000"/>
              <a:buFont typeface="Noto Sans Symbols"/>
              <a:buChar char="▪"/>
            </a:pPr>
            <a:r>
              <a:rPr lang="en-US" sz="2000">
                <a:solidFill>
                  <a:schemeClr val="dk1"/>
                </a:solidFill>
                <a:latin typeface="Century Gothic"/>
                <a:ea typeface="Century Gothic"/>
                <a:cs typeface="Century Gothic"/>
                <a:sym typeface="Century Gothic"/>
              </a:rPr>
              <a:t>&lt;p&gt;</a:t>
            </a:r>
            <a:endParaRPr/>
          </a:p>
        </p:txBody>
      </p:sp>
      <p:sp>
        <p:nvSpPr>
          <p:cNvPr id="657" name="Google Shape;657;p56"/>
          <p:cNvSpPr txBox="1"/>
          <p:nvPr/>
        </p:nvSpPr>
        <p:spPr>
          <a:xfrm>
            <a:off x="761272" y="3973675"/>
            <a:ext cx="4570384" cy="253915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dk1"/>
                </a:solidFill>
                <a:latin typeface="Century Gothic"/>
                <a:ea typeface="Century Gothic"/>
                <a:cs typeface="Century Gothic"/>
                <a:sym typeface="Century Gothic"/>
              </a:rPr>
              <a:t>Orange Box:</a:t>
            </a:r>
            <a:endParaRPr b="1" sz="2000">
              <a:solidFill>
                <a:schemeClr val="dk1"/>
              </a:solidFill>
              <a:latin typeface="Century Gothic"/>
              <a:ea typeface="Century Gothic"/>
              <a:cs typeface="Century Gothic"/>
              <a:sym typeface="Century Gothic"/>
            </a:endParaRPr>
          </a:p>
          <a:p>
            <a:pPr indent="-342900" lvl="0" marL="342900" marR="0" rtl="0" algn="l">
              <a:spcBef>
                <a:spcPts val="600"/>
              </a:spcBef>
              <a:spcAft>
                <a:spcPts val="0"/>
              </a:spcAft>
              <a:buClr>
                <a:schemeClr val="dk1"/>
              </a:buClr>
              <a:buSzPts val="2000"/>
              <a:buFont typeface="Noto Sans Symbols"/>
              <a:buChar char="▪"/>
            </a:pPr>
            <a:r>
              <a:rPr lang="en-US" sz="2000">
                <a:solidFill>
                  <a:schemeClr val="dk1"/>
                </a:solidFill>
                <a:latin typeface="Century Gothic"/>
                <a:ea typeface="Century Gothic"/>
                <a:cs typeface="Century Gothic"/>
                <a:sym typeface="Century Gothic"/>
              </a:rPr>
              <a:t>Height: 400px;</a:t>
            </a:r>
            <a:endParaRPr/>
          </a:p>
          <a:p>
            <a:pPr indent="-342900" lvl="0" marL="342900" marR="0" rtl="0" algn="l">
              <a:spcBef>
                <a:spcPts val="1200"/>
              </a:spcBef>
              <a:spcAft>
                <a:spcPts val="0"/>
              </a:spcAft>
              <a:buClr>
                <a:schemeClr val="dk1"/>
              </a:buClr>
              <a:buSzPts val="2000"/>
              <a:buFont typeface="Noto Sans Symbols"/>
              <a:buChar char="▪"/>
            </a:pPr>
            <a:r>
              <a:rPr lang="en-US" sz="2000">
                <a:solidFill>
                  <a:schemeClr val="dk1"/>
                </a:solidFill>
                <a:latin typeface="Century Gothic"/>
                <a:ea typeface="Century Gothic"/>
                <a:cs typeface="Century Gothic"/>
                <a:sym typeface="Century Gothic"/>
              </a:rPr>
              <a:t>Width: 48% of the parent's width, with space in between</a:t>
            </a:r>
            <a:endParaRPr/>
          </a:p>
          <a:p>
            <a:pPr indent="-342900" lvl="0" marL="342900" marR="0" rtl="0" algn="l">
              <a:spcBef>
                <a:spcPts val="1200"/>
              </a:spcBef>
              <a:spcAft>
                <a:spcPts val="0"/>
              </a:spcAft>
              <a:buClr>
                <a:schemeClr val="dk1"/>
              </a:buClr>
              <a:buSzPts val="2000"/>
              <a:buFont typeface="Noto Sans Symbols"/>
              <a:buChar char="▪"/>
            </a:pPr>
            <a:r>
              <a:rPr lang="en-US" sz="2000">
                <a:solidFill>
                  <a:schemeClr val="dk1"/>
                </a:solidFill>
                <a:latin typeface="Century Gothic"/>
                <a:ea typeface="Century Gothic"/>
                <a:cs typeface="Century Gothic"/>
                <a:sym typeface="Century Gothic"/>
              </a:rPr>
              <a:t>Background: tomato</a:t>
            </a:r>
            <a:endParaRPr/>
          </a:p>
          <a:p>
            <a:pPr indent="-342900" lvl="0" marL="342900" marR="0" rtl="0" algn="l">
              <a:spcBef>
                <a:spcPts val="1200"/>
              </a:spcBef>
              <a:spcAft>
                <a:spcPts val="0"/>
              </a:spcAft>
              <a:buClr>
                <a:schemeClr val="dk1"/>
              </a:buClr>
              <a:buSzPts val="2000"/>
              <a:buFont typeface="Noto Sans Symbols"/>
              <a:buChar char="▪"/>
            </a:pPr>
            <a:r>
              <a:rPr lang="en-US" sz="2000">
                <a:solidFill>
                  <a:schemeClr val="dk1"/>
                </a:solidFill>
                <a:latin typeface="Century Gothic"/>
                <a:ea typeface="Century Gothic"/>
                <a:cs typeface="Century Gothic"/>
                <a:sym typeface="Century Gothic"/>
              </a:rPr>
              <a:t>&lt;div&gt;</a:t>
            </a:r>
            <a:endParaRPr/>
          </a:p>
        </p:txBody>
      </p:sp>
      <p:sp>
        <p:nvSpPr>
          <p:cNvPr id="658" name="Google Shape;658;p56"/>
          <p:cNvSpPr/>
          <p:nvPr/>
        </p:nvSpPr>
        <p:spPr>
          <a:xfrm>
            <a:off x="2118360" y="2784955"/>
            <a:ext cx="7955280" cy="1188720"/>
          </a:xfrm>
          <a:prstGeom prst="rect">
            <a:avLst/>
          </a:prstGeom>
          <a:solidFill>
            <a:schemeClr val="lt1"/>
          </a:solidFill>
          <a:ln cap="flat" cmpd="sng" w="9525">
            <a:solidFill>
              <a:schemeClr val="lt2"/>
            </a:solidFill>
            <a:prstDash val="solid"/>
            <a:round/>
            <a:headEnd len="sm" w="sm" type="none"/>
            <a:tailEnd len="sm" w="sm" type="none"/>
          </a:ln>
          <a:effectLst>
            <a:outerShdw blurRad="63500" sx="102000" rotWithShape="0" algn="ctr" sy="102000">
              <a:srgbClr val="000000">
                <a:alpha val="11764"/>
              </a:srgbClr>
            </a:outerShdw>
          </a:effectLst>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4400">
                <a:solidFill>
                  <a:schemeClr val="dk1"/>
                </a:solidFill>
                <a:latin typeface="Century Gothic"/>
                <a:ea typeface="Century Gothic"/>
                <a:cs typeface="Century Gothic"/>
                <a:sym typeface="Century Gothic"/>
              </a:rPr>
              <a:t>This is where we get stuck.</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56"/>
                                        </p:tgtEl>
                                        <p:attrNameLst>
                                          <p:attrName>style.visibility</p:attrName>
                                        </p:attrNameLst>
                                      </p:cBhvr>
                                      <p:to>
                                        <p:strVal val="visible"/>
                                      </p:to>
                                    </p:set>
                                    <p:animEffect filter="fade" transition="in">
                                      <p:cBhvr>
                                        <p:cTn dur="500"/>
                                        <p:tgtEl>
                                          <p:spTgt spid="65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57"/>
                                        </p:tgtEl>
                                        <p:attrNameLst>
                                          <p:attrName>style.visibility</p:attrName>
                                        </p:attrNameLst>
                                      </p:cBhvr>
                                      <p:to>
                                        <p:strVal val="visible"/>
                                      </p:to>
                                    </p:set>
                                    <p:animEffect filter="fade" transition="in">
                                      <p:cBhvr>
                                        <p:cTn dur="500"/>
                                        <p:tgtEl>
                                          <p:spTgt spid="65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58"/>
                                        </p:tgtEl>
                                        <p:attrNameLst>
                                          <p:attrName>style.visibility</p:attrName>
                                        </p:attrNameLst>
                                      </p:cBhvr>
                                      <p:to>
                                        <p:strVal val="visible"/>
                                      </p:to>
                                    </p:set>
                                    <p:animEffect filter="fade" transition="in">
                                      <p:cBhvr>
                                        <p:cTn dur="500"/>
                                        <p:tgtEl>
                                          <p:spTgt spid="65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2" name="Shape 662"/>
        <p:cNvGrpSpPr/>
        <p:nvPr/>
      </p:nvGrpSpPr>
      <p:grpSpPr>
        <a:xfrm>
          <a:off x="0" y="0"/>
          <a:ext cx="0" cy="0"/>
          <a:chOff x="0" y="0"/>
          <a:chExt cx="0" cy="0"/>
        </a:xfrm>
      </p:grpSpPr>
      <p:sp>
        <p:nvSpPr>
          <p:cNvPr id="663" name="Google Shape;663;p57"/>
          <p:cNvSpPr/>
          <p:nvPr/>
        </p:nvSpPr>
        <p:spPr>
          <a:xfrm>
            <a:off x="3357562" y="181782"/>
            <a:ext cx="5476876" cy="76944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4400">
                <a:solidFill>
                  <a:schemeClr val="dk1"/>
                </a:solidFill>
                <a:latin typeface="Century Gothic"/>
                <a:ea typeface="Century Gothic"/>
                <a:cs typeface="Century Gothic"/>
                <a:sym typeface="Century Gothic"/>
              </a:rPr>
              <a:t>Float</a:t>
            </a:r>
            <a:endParaRPr sz="2400" cap="none">
              <a:solidFill>
                <a:schemeClr val="dk1"/>
              </a:solidFill>
              <a:latin typeface="Century Gothic"/>
              <a:ea typeface="Century Gothic"/>
              <a:cs typeface="Century Gothic"/>
              <a:sym typeface="Century Gothic"/>
            </a:endParaRPr>
          </a:p>
        </p:txBody>
      </p:sp>
      <p:sp>
        <p:nvSpPr>
          <p:cNvPr id="664" name="Google Shape;664;p57"/>
          <p:cNvSpPr/>
          <p:nvPr/>
        </p:nvSpPr>
        <p:spPr>
          <a:xfrm>
            <a:off x="806547" y="1313880"/>
            <a:ext cx="10578905" cy="1323439"/>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1" lang="en-US" sz="2000">
                <a:solidFill>
                  <a:srgbClr val="000000"/>
                </a:solidFill>
                <a:latin typeface="Century Gothic"/>
                <a:ea typeface="Century Gothic"/>
                <a:cs typeface="Century Gothic"/>
                <a:sym typeface="Century Gothic"/>
              </a:rPr>
              <a:t>Float</a:t>
            </a:r>
            <a:r>
              <a:rPr lang="en-US" sz="2000">
                <a:solidFill>
                  <a:srgbClr val="000000"/>
                </a:solidFill>
                <a:latin typeface="Century Gothic"/>
                <a:ea typeface="Century Gothic"/>
                <a:cs typeface="Century Gothic"/>
                <a:sym typeface="Century Gothic"/>
              </a:rPr>
              <a:t> is a CSS positioning property. To understand its purpose and origin, we can look to print design. In a print layout, images may be set into the page such that text wraps around them as needed. This is commonly and appropriately called “text wrap”. Here is an example of that.</a:t>
            </a:r>
            <a:endParaRPr sz="2000">
              <a:solidFill>
                <a:schemeClr val="dk1"/>
              </a:solidFill>
              <a:latin typeface="Century Gothic"/>
              <a:ea typeface="Century Gothic"/>
              <a:cs typeface="Century Gothic"/>
              <a:sym typeface="Century Gothic"/>
            </a:endParaRPr>
          </a:p>
        </p:txBody>
      </p:sp>
      <p:pic>
        <p:nvPicPr>
          <p:cNvPr descr="https://i1.wp.com/css-tricks.com/wp-content/uploads/2021/03/print-layout.png?resize=540%2C270&amp;ssl=1" id="665" name="Google Shape;665;p57"/>
          <p:cNvPicPr preferRelativeResize="0"/>
          <p:nvPr/>
        </p:nvPicPr>
        <p:blipFill rotWithShape="1">
          <a:blip r:embed="rId3">
            <a:alphaModFix/>
          </a:blip>
          <a:srcRect b="0" l="0" r="0" t="0"/>
          <a:stretch/>
        </p:blipFill>
        <p:spPr>
          <a:xfrm>
            <a:off x="2850832" y="3222088"/>
            <a:ext cx="6490333" cy="3245168"/>
          </a:xfrm>
          <a:prstGeom prst="rect">
            <a:avLst/>
          </a:prstGeom>
          <a:noFill/>
          <a:ln cap="flat" cmpd="sng" w="9525">
            <a:solidFill>
              <a:schemeClr val="lt2"/>
            </a:solidFill>
            <a:prstDash val="solid"/>
            <a:round/>
            <a:headEnd len="sm" w="sm" type="none"/>
            <a:tailEnd len="sm" w="sm" type="none"/>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8"/>
          <p:cNvSpPr/>
          <p:nvPr/>
        </p:nvSpPr>
        <p:spPr>
          <a:xfrm>
            <a:off x="2426032" y="377071"/>
            <a:ext cx="7339935" cy="120032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4400" cap="none">
                <a:solidFill>
                  <a:schemeClr val="dk1"/>
                </a:solidFill>
                <a:latin typeface="Century Gothic"/>
                <a:ea typeface="Century Gothic"/>
                <a:cs typeface="Century Gothic"/>
                <a:sym typeface="Century Gothic"/>
              </a:rPr>
              <a:t>Common CSS Properties</a:t>
            </a:r>
            <a:endParaRPr/>
          </a:p>
          <a:p>
            <a:pPr indent="0" lvl="0" marL="0" marR="0" rtl="0" algn="ctr">
              <a:spcBef>
                <a:spcPts val="0"/>
              </a:spcBef>
              <a:spcAft>
                <a:spcPts val="0"/>
              </a:spcAft>
              <a:buNone/>
            </a:pPr>
            <a:r>
              <a:rPr lang="en-US" sz="2800">
                <a:solidFill>
                  <a:schemeClr val="dk1"/>
                </a:solidFill>
                <a:latin typeface="Century Gothic"/>
                <a:ea typeface="Century Gothic"/>
                <a:cs typeface="Century Gothic"/>
                <a:sym typeface="Century Gothic"/>
              </a:rPr>
              <a:t>BORDER PROPERTIES</a:t>
            </a:r>
            <a:endParaRPr sz="2800" cap="none">
              <a:solidFill>
                <a:schemeClr val="dk1"/>
              </a:solidFill>
              <a:latin typeface="Century Gothic"/>
              <a:ea typeface="Century Gothic"/>
              <a:cs typeface="Century Gothic"/>
              <a:sym typeface="Century Gothic"/>
            </a:endParaRPr>
          </a:p>
        </p:txBody>
      </p:sp>
      <p:graphicFrame>
        <p:nvGraphicFramePr>
          <p:cNvPr id="147" name="Google Shape;147;p8"/>
          <p:cNvGraphicFramePr/>
          <p:nvPr/>
        </p:nvGraphicFramePr>
        <p:xfrm>
          <a:off x="1168400" y="1577400"/>
          <a:ext cx="3000000" cy="3000000"/>
        </p:xfrm>
        <a:graphic>
          <a:graphicData uri="http://schemas.openxmlformats.org/drawingml/2006/table">
            <a:tbl>
              <a:tblPr bandRow="1" firstRow="1">
                <a:noFill/>
                <a:tableStyleId>{5B2DE29F-29BF-43BE-A9B5-A86E62E997BD}</a:tableStyleId>
              </a:tblPr>
              <a:tblGrid>
                <a:gridCol w="1912425"/>
                <a:gridCol w="3961625"/>
                <a:gridCol w="3981150"/>
              </a:tblGrid>
              <a:tr h="457200">
                <a:tc>
                  <a:txBody>
                    <a:bodyPr/>
                    <a:lstStyle/>
                    <a:p>
                      <a:pPr indent="0" lvl="0" marL="0" marR="0" rtl="0" algn="ctr">
                        <a:spcBef>
                          <a:spcPts val="0"/>
                        </a:spcBef>
                        <a:spcAft>
                          <a:spcPts val="0"/>
                        </a:spcAft>
                        <a:buNone/>
                      </a:pPr>
                      <a:r>
                        <a:rPr lang="en-US" sz="1800" u="none" cap="none" strike="noStrike">
                          <a:solidFill>
                            <a:schemeClr val="lt1"/>
                          </a:solidFill>
                        </a:rPr>
                        <a:t>Property</a:t>
                      </a:r>
                      <a:endParaRPr/>
                    </a:p>
                  </a:txBody>
                  <a:tcPr marT="91450" marB="91450" marR="91450" marL="91450">
                    <a:solidFill>
                      <a:srgbClr val="0070C0"/>
                    </a:solidFill>
                  </a:tcPr>
                </a:tc>
                <a:tc>
                  <a:txBody>
                    <a:bodyPr/>
                    <a:lstStyle/>
                    <a:p>
                      <a:pPr indent="0" lvl="0" marL="0" marR="0" rtl="0" algn="ctr">
                        <a:spcBef>
                          <a:spcPts val="0"/>
                        </a:spcBef>
                        <a:spcAft>
                          <a:spcPts val="0"/>
                        </a:spcAft>
                        <a:buNone/>
                      </a:pPr>
                      <a:r>
                        <a:rPr lang="en-US" sz="1800" u="none" cap="none" strike="noStrike">
                          <a:solidFill>
                            <a:schemeClr val="lt1"/>
                          </a:solidFill>
                        </a:rPr>
                        <a:t>Description</a:t>
                      </a:r>
                      <a:endParaRPr sz="1800" u="none" cap="none" strike="noStrike">
                        <a:solidFill>
                          <a:schemeClr val="lt1"/>
                        </a:solidFill>
                      </a:endParaRPr>
                    </a:p>
                  </a:txBody>
                  <a:tcPr marT="91450" marB="91450" marR="91450" marL="91450">
                    <a:solidFill>
                      <a:srgbClr val="0070C0"/>
                    </a:solidFill>
                  </a:tcPr>
                </a:tc>
                <a:tc>
                  <a:txBody>
                    <a:bodyPr/>
                    <a:lstStyle/>
                    <a:p>
                      <a:pPr indent="0" lvl="0" marL="0" marR="0" rtl="0" algn="ctr">
                        <a:spcBef>
                          <a:spcPts val="0"/>
                        </a:spcBef>
                        <a:spcAft>
                          <a:spcPts val="0"/>
                        </a:spcAft>
                        <a:buNone/>
                      </a:pPr>
                      <a:r>
                        <a:rPr lang="en-US" sz="1800" u="none" cap="none" strike="noStrike">
                          <a:solidFill>
                            <a:schemeClr val="lt1"/>
                          </a:solidFill>
                        </a:rPr>
                        <a:t>Values</a:t>
                      </a:r>
                      <a:endParaRPr sz="1800" u="none" cap="none" strike="noStrike">
                        <a:solidFill>
                          <a:schemeClr val="lt1"/>
                        </a:solidFill>
                      </a:endParaRPr>
                    </a:p>
                  </a:txBody>
                  <a:tcPr marT="91450" marB="91450" marR="91450" marL="91450">
                    <a:solidFill>
                      <a:srgbClr val="0070C0"/>
                    </a:solidFill>
                  </a:tcPr>
                </a:tc>
              </a:tr>
              <a:tr h="370850">
                <a:tc>
                  <a:txBody>
                    <a:bodyPr/>
                    <a:lstStyle/>
                    <a:p>
                      <a:pPr indent="0" lvl="0" marL="0" marR="0" rtl="0" algn="ctr">
                        <a:spcBef>
                          <a:spcPts val="0"/>
                        </a:spcBef>
                        <a:spcAft>
                          <a:spcPts val="0"/>
                        </a:spcAft>
                        <a:buNone/>
                      </a:pPr>
                      <a:r>
                        <a:rPr b="1" i="0" lang="en-US" sz="1800" u="none" cap="none" strike="noStrike">
                          <a:solidFill>
                            <a:schemeClr val="dk1"/>
                          </a:solidFill>
                          <a:latin typeface="Calibri"/>
                          <a:ea typeface="Calibri"/>
                          <a:cs typeface="Calibri"/>
                          <a:sym typeface="Calibri"/>
                        </a:rPr>
                        <a:t>border</a:t>
                      </a:r>
                      <a:endParaRPr b="1" sz="1800" u="none" cap="none" strike="noStrike"/>
                    </a:p>
                  </a:txBody>
                  <a:tcPr marT="91450" marB="91450" marR="91450" marL="91450"/>
                </a:tc>
                <a:tc>
                  <a:txBody>
                    <a:bodyPr/>
                    <a:lstStyle/>
                    <a:p>
                      <a:pPr indent="0" lvl="0" marL="0" marR="0" rtl="0" algn="ctr">
                        <a:spcBef>
                          <a:spcPts val="0"/>
                        </a:spcBef>
                        <a:spcAft>
                          <a:spcPts val="0"/>
                        </a:spcAft>
                        <a:buNone/>
                      </a:pPr>
                      <a:r>
                        <a:rPr b="0" i="0" lang="en-US" sz="1800" u="none" cap="none" strike="noStrike">
                          <a:solidFill>
                            <a:schemeClr val="dk1"/>
                          </a:solidFill>
                          <a:latin typeface="Calibri"/>
                          <a:ea typeface="Calibri"/>
                          <a:cs typeface="Calibri"/>
                          <a:sym typeface="Calibri"/>
                        </a:rPr>
                        <a:t>Sets all the border properties in one declaration</a:t>
                      </a:r>
                      <a:endParaRPr sz="1800" u="none" cap="none" strike="noStrike"/>
                    </a:p>
                  </a:txBody>
                  <a:tcPr marT="91450" marB="91450" marR="91450" marL="91450"/>
                </a:tc>
                <a:tc>
                  <a:txBody>
                    <a:bodyPr/>
                    <a:lstStyle/>
                    <a:p>
                      <a:pPr indent="0" lvl="0" marL="0" marR="0" rtl="0" algn="ctr">
                        <a:spcBef>
                          <a:spcPts val="0"/>
                        </a:spcBef>
                        <a:spcAft>
                          <a:spcPts val="0"/>
                        </a:spcAft>
                        <a:buNone/>
                      </a:pPr>
                      <a:r>
                        <a:rPr b="0" i="1" lang="en-US" sz="1800" u="none" cap="none" strike="noStrike">
                          <a:solidFill>
                            <a:schemeClr val="dk1"/>
                          </a:solidFill>
                          <a:latin typeface="Calibri"/>
                          <a:ea typeface="Calibri"/>
                          <a:cs typeface="Calibri"/>
                          <a:sym typeface="Calibri"/>
                        </a:rPr>
                        <a:t>border-width, border-style, border-color</a:t>
                      </a:r>
                      <a:endParaRPr sz="1800" u="none" cap="none" strike="noStrike"/>
                    </a:p>
                  </a:txBody>
                  <a:tcPr marT="91450" marB="91450" marR="91450" marL="91450"/>
                </a:tc>
              </a:tr>
              <a:tr h="370850">
                <a:tc>
                  <a:txBody>
                    <a:bodyPr/>
                    <a:lstStyle/>
                    <a:p>
                      <a:pPr indent="0" lvl="0" marL="0" marR="0" rtl="0" algn="ctr">
                        <a:spcBef>
                          <a:spcPts val="0"/>
                        </a:spcBef>
                        <a:spcAft>
                          <a:spcPts val="0"/>
                        </a:spcAft>
                        <a:buNone/>
                      </a:pPr>
                      <a:r>
                        <a:rPr b="1" i="0" lang="en-US" sz="1800" u="none" cap="none" strike="noStrike">
                          <a:solidFill>
                            <a:schemeClr val="dk1"/>
                          </a:solidFill>
                          <a:latin typeface="Calibri"/>
                          <a:ea typeface="Calibri"/>
                          <a:cs typeface="Calibri"/>
                          <a:sym typeface="Calibri"/>
                        </a:rPr>
                        <a:t>border-width</a:t>
                      </a:r>
                      <a:endParaRPr b="1" sz="1800" u="none" cap="none" strike="noStrike"/>
                    </a:p>
                  </a:txBody>
                  <a:tcPr marT="91450" marB="91450" marR="91450" marL="91450"/>
                </a:tc>
                <a:tc>
                  <a:txBody>
                    <a:bodyPr/>
                    <a:lstStyle/>
                    <a:p>
                      <a:pPr indent="0" lvl="0" marL="0" marR="0" rtl="0" algn="ctr">
                        <a:spcBef>
                          <a:spcPts val="0"/>
                        </a:spcBef>
                        <a:spcAft>
                          <a:spcPts val="0"/>
                        </a:spcAft>
                        <a:buNone/>
                      </a:pPr>
                      <a:r>
                        <a:rPr b="0" i="0" lang="en-US" sz="1800" u="none" cap="none" strike="noStrike">
                          <a:solidFill>
                            <a:schemeClr val="dk1"/>
                          </a:solidFill>
                          <a:latin typeface="Calibri"/>
                          <a:ea typeface="Calibri"/>
                          <a:cs typeface="Calibri"/>
                          <a:sym typeface="Calibri"/>
                        </a:rPr>
                        <a:t>Sets the width of the four borders</a:t>
                      </a:r>
                      <a:endParaRPr sz="1800" u="none" cap="none" strike="noStrike"/>
                    </a:p>
                  </a:txBody>
                  <a:tcPr marT="91450" marB="91450" marR="91450" marL="91450"/>
                </a:tc>
                <a:tc>
                  <a:txBody>
                    <a:bodyPr/>
                    <a:lstStyle/>
                    <a:p>
                      <a:pPr indent="0" lvl="0" marL="0" marR="0" rtl="0" algn="ctr">
                        <a:spcBef>
                          <a:spcPts val="0"/>
                        </a:spcBef>
                        <a:spcAft>
                          <a:spcPts val="0"/>
                        </a:spcAft>
                        <a:buNone/>
                      </a:pPr>
                      <a:r>
                        <a:rPr b="0" i="0" lang="en-US" sz="1800" u="none" cap="none" strike="noStrike">
                          <a:solidFill>
                            <a:schemeClr val="dk1"/>
                          </a:solidFill>
                          <a:latin typeface="Calibri"/>
                          <a:ea typeface="Calibri"/>
                          <a:cs typeface="Calibri"/>
                          <a:sym typeface="Calibri"/>
                        </a:rPr>
                        <a:t>thin, medium, thick, </a:t>
                      </a:r>
                      <a:r>
                        <a:rPr b="0" i="1" lang="en-US" sz="1800" u="none" cap="none" strike="noStrike">
                          <a:solidFill>
                            <a:schemeClr val="dk1"/>
                          </a:solidFill>
                          <a:latin typeface="Calibri"/>
                          <a:ea typeface="Calibri"/>
                          <a:cs typeface="Calibri"/>
                          <a:sym typeface="Calibri"/>
                        </a:rPr>
                        <a:t>length, </a:t>
                      </a:r>
                      <a:r>
                        <a:rPr b="0" i="0" lang="en-US" sz="1800" u="none" cap="none" strike="noStrike">
                          <a:solidFill>
                            <a:schemeClr val="dk1"/>
                          </a:solidFill>
                          <a:latin typeface="Calibri"/>
                          <a:ea typeface="Calibri"/>
                          <a:cs typeface="Calibri"/>
                          <a:sym typeface="Calibri"/>
                        </a:rPr>
                        <a:t>inherit</a:t>
                      </a:r>
                      <a:endParaRPr sz="1800" u="none" cap="none" strike="noStrike"/>
                    </a:p>
                  </a:txBody>
                  <a:tcPr marT="91450" marB="91450" marR="91450" marL="91450"/>
                </a:tc>
              </a:tr>
              <a:tr h="370850">
                <a:tc>
                  <a:txBody>
                    <a:bodyPr/>
                    <a:lstStyle/>
                    <a:p>
                      <a:pPr indent="0" lvl="0" marL="0" marR="0" rtl="0" algn="ctr">
                        <a:spcBef>
                          <a:spcPts val="0"/>
                        </a:spcBef>
                        <a:spcAft>
                          <a:spcPts val="0"/>
                        </a:spcAft>
                        <a:buNone/>
                      </a:pPr>
                      <a:r>
                        <a:rPr b="1" i="0" lang="en-US" sz="1800" u="none" cap="none" strike="noStrike">
                          <a:solidFill>
                            <a:schemeClr val="dk1"/>
                          </a:solidFill>
                          <a:latin typeface="Calibri"/>
                          <a:ea typeface="Calibri"/>
                          <a:cs typeface="Calibri"/>
                          <a:sym typeface="Calibri"/>
                        </a:rPr>
                        <a:t>border-style</a:t>
                      </a:r>
                      <a:endParaRPr b="1" sz="1800" u="none" cap="none" strike="noStrike"/>
                    </a:p>
                  </a:txBody>
                  <a:tcPr marT="91450" marB="91450" marR="91450" marL="91450"/>
                </a:tc>
                <a:tc>
                  <a:txBody>
                    <a:bodyPr/>
                    <a:lstStyle/>
                    <a:p>
                      <a:pPr indent="0" lvl="0" marL="0" marR="0" rtl="0" algn="ctr">
                        <a:spcBef>
                          <a:spcPts val="0"/>
                        </a:spcBef>
                        <a:spcAft>
                          <a:spcPts val="0"/>
                        </a:spcAft>
                        <a:buNone/>
                      </a:pPr>
                      <a:r>
                        <a:rPr b="0" i="0" lang="en-US" sz="1800" u="none" cap="none" strike="noStrike">
                          <a:solidFill>
                            <a:schemeClr val="dk1"/>
                          </a:solidFill>
                          <a:latin typeface="Calibri"/>
                          <a:ea typeface="Calibri"/>
                          <a:cs typeface="Calibri"/>
                          <a:sym typeface="Calibri"/>
                        </a:rPr>
                        <a:t>Sets the style of the four borders</a:t>
                      </a:r>
                      <a:endParaRPr sz="1800" u="none" cap="none" strike="noStrike"/>
                    </a:p>
                  </a:txBody>
                  <a:tcPr marT="91450" marB="91450" marR="91450" marL="91450"/>
                </a:tc>
                <a:tc>
                  <a:txBody>
                    <a:bodyPr/>
                    <a:lstStyle/>
                    <a:p>
                      <a:pPr indent="0" lvl="0" marL="0" marR="0" rtl="0" algn="ctr">
                        <a:spcBef>
                          <a:spcPts val="0"/>
                        </a:spcBef>
                        <a:spcAft>
                          <a:spcPts val="0"/>
                        </a:spcAft>
                        <a:buNone/>
                      </a:pPr>
                      <a:r>
                        <a:rPr b="0" i="0" lang="en-US" sz="1800" u="none" cap="none" strike="noStrike">
                          <a:solidFill>
                            <a:schemeClr val="dk1"/>
                          </a:solidFill>
                          <a:latin typeface="Calibri"/>
                          <a:ea typeface="Calibri"/>
                          <a:cs typeface="Calibri"/>
                          <a:sym typeface="Calibri"/>
                        </a:rPr>
                        <a:t>none, hidden, dotted, dashed, solid, double, groove, ridge, inset, outset, inherit</a:t>
                      </a:r>
                      <a:endParaRPr sz="1800" u="none" cap="none" strike="noStrike"/>
                    </a:p>
                  </a:txBody>
                  <a:tcPr marT="91450" marB="91450" marR="91450" marL="91450"/>
                </a:tc>
              </a:tr>
              <a:tr h="370850">
                <a:tc>
                  <a:txBody>
                    <a:bodyPr/>
                    <a:lstStyle/>
                    <a:p>
                      <a:pPr indent="0" lvl="0" marL="0" marR="0" rtl="0" algn="ctr">
                        <a:spcBef>
                          <a:spcPts val="0"/>
                        </a:spcBef>
                        <a:spcAft>
                          <a:spcPts val="0"/>
                        </a:spcAft>
                        <a:buNone/>
                      </a:pPr>
                      <a:r>
                        <a:rPr b="1" i="0" lang="en-US" sz="1800" u="none" cap="none" strike="noStrike">
                          <a:solidFill>
                            <a:schemeClr val="dk1"/>
                          </a:solidFill>
                          <a:latin typeface="Calibri"/>
                          <a:ea typeface="Calibri"/>
                          <a:cs typeface="Calibri"/>
                          <a:sym typeface="Calibri"/>
                        </a:rPr>
                        <a:t>border-color</a:t>
                      </a:r>
                      <a:endParaRPr b="1" sz="1800" u="none" cap="none" strike="noStrike"/>
                    </a:p>
                  </a:txBody>
                  <a:tcPr marT="91450" marB="91450" marR="91450" marL="91450"/>
                </a:tc>
                <a:tc>
                  <a:txBody>
                    <a:bodyPr/>
                    <a:lstStyle/>
                    <a:p>
                      <a:pPr indent="0" lvl="0" marL="0" marR="0" rtl="0" algn="ctr">
                        <a:spcBef>
                          <a:spcPts val="0"/>
                        </a:spcBef>
                        <a:spcAft>
                          <a:spcPts val="0"/>
                        </a:spcAft>
                        <a:buNone/>
                      </a:pPr>
                      <a:r>
                        <a:rPr b="0" i="0" lang="en-US" sz="1800" u="none" cap="none" strike="noStrike">
                          <a:solidFill>
                            <a:schemeClr val="dk1"/>
                          </a:solidFill>
                          <a:latin typeface="Calibri"/>
                          <a:ea typeface="Calibri"/>
                          <a:cs typeface="Calibri"/>
                          <a:sym typeface="Calibri"/>
                        </a:rPr>
                        <a:t>Sets the color of the four borders</a:t>
                      </a:r>
                      <a:endParaRPr sz="1800" u="none" cap="none" strike="noStrike"/>
                    </a:p>
                  </a:txBody>
                  <a:tcPr marT="91450" marB="91450" marR="91450" marL="91450"/>
                </a:tc>
                <a:tc>
                  <a:txBody>
                    <a:bodyPr/>
                    <a:lstStyle/>
                    <a:p>
                      <a:pPr indent="0" lvl="0" marL="0" marR="0" rtl="0" algn="ctr">
                        <a:spcBef>
                          <a:spcPts val="0"/>
                        </a:spcBef>
                        <a:spcAft>
                          <a:spcPts val="0"/>
                        </a:spcAft>
                        <a:buNone/>
                      </a:pPr>
                      <a:r>
                        <a:rPr b="0" i="1" lang="en-US" sz="1800" u="none" cap="none" strike="noStrike">
                          <a:solidFill>
                            <a:schemeClr val="dk1"/>
                          </a:solidFill>
                          <a:latin typeface="Calibri"/>
                          <a:ea typeface="Calibri"/>
                          <a:cs typeface="Calibri"/>
                          <a:sym typeface="Calibri"/>
                        </a:rPr>
                        <a:t>color_name, hex_number, rgb_number, </a:t>
                      </a:r>
                      <a:r>
                        <a:rPr b="0" i="0" lang="en-US" sz="1800" u="none" cap="none" strike="noStrike">
                          <a:solidFill>
                            <a:schemeClr val="dk1"/>
                          </a:solidFill>
                          <a:latin typeface="Calibri"/>
                          <a:ea typeface="Calibri"/>
                          <a:cs typeface="Calibri"/>
                          <a:sym typeface="Calibri"/>
                        </a:rPr>
                        <a:t>transparent, inherit</a:t>
                      </a:r>
                      <a:endParaRPr sz="1800" u="none" cap="none" strike="noStrike"/>
                    </a:p>
                  </a:txBody>
                  <a:tcPr marT="91450" marB="91450" marR="91450" marL="91450"/>
                </a:tc>
              </a:tr>
              <a:tr h="370850">
                <a:tc>
                  <a:txBody>
                    <a:bodyPr/>
                    <a:lstStyle/>
                    <a:p>
                      <a:pPr indent="0" lvl="0" marL="0" marR="0" rtl="0" algn="ctr">
                        <a:spcBef>
                          <a:spcPts val="0"/>
                        </a:spcBef>
                        <a:spcAft>
                          <a:spcPts val="0"/>
                        </a:spcAft>
                        <a:buNone/>
                      </a:pPr>
                      <a:r>
                        <a:rPr b="1" i="0" lang="en-US" sz="1800" u="none" cap="none" strike="noStrike">
                          <a:solidFill>
                            <a:schemeClr val="dk1"/>
                          </a:solidFill>
                          <a:latin typeface="Calibri"/>
                          <a:ea typeface="Calibri"/>
                          <a:cs typeface="Calibri"/>
                          <a:sym typeface="Calibri"/>
                        </a:rPr>
                        <a:t>border-top</a:t>
                      </a:r>
                      <a:endParaRPr b="1" sz="1800" u="none" cap="none" strike="noStrike"/>
                    </a:p>
                  </a:txBody>
                  <a:tcPr marT="91450" marB="91450" marR="91450" marL="91450"/>
                </a:tc>
                <a:tc>
                  <a:txBody>
                    <a:bodyPr/>
                    <a:lstStyle/>
                    <a:p>
                      <a:pPr indent="0" lvl="0" marL="0" marR="0" rtl="0" algn="ctr">
                        <a:spcBef>
                          <a:spcPts val="0"/>
                        </a:spcBef>
                        <a:spcAft>
                          <a:spcPts val="0"/>
                        </a:spcAft>
                        <a:buNone/>
                      </a:pPr>
                      <a:r>
                        <a:rPr b="0" i="0" lang="en-US" sz="1800" u="none" cap="none" strike="noStrike">
                          <a:solidFill>
                            <a:schemeClr val="dk1"/>
                          </a:solidFill>
                          <a:latin typeface="Calibri"/>
                          <a:ea typeface="Calibri"/>
                          <a:cs typeface="Calibri"/>
                          <a:sym typeface="Calibri"/>
                        </a:rPr>
                        <a:t>Sets all the top border properties in one declaration</a:t>
                      </a:r>
                      <a:endParaRPr sz="1800" u="none" cap="none" strike="noStrike"/>
                    </a:p>
                  </a:txBody>
                  <a:tcPr marT="91450" marB="91450" marR="91450" marL="91450"/>
                </a:tc>
                <a:tc>
                  <a:txBody>
                    <a:bodyPr/>
                    <a:lstStyle/>
                    <a:p>
                      <a:pPr indent="0" lvl="0" marL="0" marR="0" rtl="0" algn="ctr">
                        <a:spcBef>
                          <a:spcPts val="0"/>
                        </a:spcBef>
                        <a:spcAft>
                          <a:spcPts val="0"/>
                        </a:spcAft>
                        <a:buNone/>
                      </a:pPr>
                      <a:r>
                        <a:rPr b="0" i="1" lang="en-US" sz="1800" u="none" cap="none" strike="noStrike">
                          <a:solidFill>
                            <a:schemeClr val="dk1"/>
                          </a:solidFill>
                          <a:latin typeface="Calibri"/>
                          <a:ea typeface="Calibri"/>
                          <a:cs typeface="Calibri"/>
                          <a:sym typeface="Calibri"/>
                        </a:rPr>
                        <a:t>border-top-width, border-top-style, border-top-color</a:t>
                      </a:r>
                      <a:endParaRPr sz="1800" u="none" cap="none" strike="noStrike"/>
                    </a:p>
                  </a:txBody>
                  <a:tcPr marT="91450" marB="91450" marR="91450" marL="91450"/>
                </a:tc>
              </a:tr>
              <a:tr h="370850">
                <a:tc>
                  <a:txBody>
                    <a:bodyPr/>
                    <a:lstStyle/>
                    <a:p>
                      <a:pPr indent="0" lvl="0" marL="0" marR="0" rtl="0" algn="ctr">
                        <a:spcBef>
                          <a:spcPts val="0"/>
                        </a:spcBef>
                        <a:spcAft>
                          <a:spcPts val="0"/>
                        </a:spcAft>
                        <a:buNone/>
                      </a:pPr>
                      <a:r>
                        <a:rPr b="1" i="0" lang="en-US" sz="1800" u="none" cap="none" strike="noStrike">
                          <a:solidFill>
                            <a:schemeClr val="dk1"/>
                          </a:solidFill>
                          <a:latin typeface="Calibri"/>
                          <a:ea typeface="Calibri"/>
                          <a:cs typeface="Calibri"/>
                          <a:sym typeface="Calibri"/>
                        </a:rPr>
                        <a:t>border-top-style</a:t>
                      </a:r>
                      <a:endParaRPr b="1" sz="1800" u="none" cap="none" strike="noStrike"/>
                    </a:p>
                  </a:txBody>
                  <a:tcPr marT="91450" marB="91450" marR="91450" marL="91450"/>
                </a:tc>
                <a:tc>
                  <a:txBody>
                    <a:bodyPr/>
                    <a:lstStyle/>
                    <a:p>
                      <a:pPr indent="0" lvl="0" marL="0" marR="0" rtl="0" algn="ctr">
                        <a:spcBef>
                          <a:spcPts val="0"/>
                        </a:spcBef>
                        <a:spcAft>
                          <a:spcPts val="0"/>
                        </a:spcAft>
                        <a:buNone/>
                      </a:pPr>
                      <a:r>
                        <a:rPr lang="en-US" sz="1800" u="none" cap="none" strike="noStrike"/>
                        <a:t>Sets the style of the top border</a:t>
                      </a:r>
                      <a:endParaRPr/>
                    </a:p>
                  </a:txBody>
                  <a:tcPr marT="19050" marB="19050" marR="47625" marL="47625" anchor="ctr"/>
                </a:tc>
                <a:tc>
                  <a:txBody>
                    <a:bodyPr/>
                    <a:lstStyle/>
                    <a:p>
                      <a:pPr indent="0" lvl="0" marL="0" marR="0" rtl="0" algn="ctr">
                        <a:spcBef>
                          <a:spcPts val="0"/>
                        </a:spcBef>
                        <a:spcAft>
                          <a:spcPts val="0"/>
                        </a:spcAft>
                        <a:buNone/>
                      </a:pPr>
                      <a:r>
                        <a:rPr b="0" i="1" lang="en-US" sz="1800" u="none" cap="none" strike="noStrike">
                          <a:solidFill>
                            <a:schemeClr val="dk1"/>
                          </a:solidFill>
                          <a:latin typeface="Calibri"/>
                          <a:ea typeface="Calibri"/>
                          <a:cs typeface="Calibri"/>
                          <a:sym typeface="Calibri"/>
                        </a:rPr>
                        <a:t>border-style</a:t>
                      </a:r>
                      <a:endParaRPr sz="1800" u="none" cap="none" strike="noStrike"/>
                    </a:p>
                  </a:txBody>
                  <a:tcPr marT="91450" marB="91450" marR="91450" marL="91450"/>
                </a:tc>
              </a:tr>
              <a:tr h="370850">
                <a:tc>
                  <a:txBody>
                    <a:bodyPr/>
                    <a:lstStyle/>
                    <a:p>
                      <a:pPr indent="0" lvl="0" marL="0" marR="0" rtl="0" algn="ctr">
                        <a:spcBef>
                          <a:spcPts val="0"/>
                        </a:spcBef>
                        <a:spcAft>
                          <a:spcPts val="0"/>
                        </a:spcAft>
                        <a:buNone/>
                      </a:pPr>
                      <a:r>
                        <a:rPr b="1" lang="en-US" sz="1800" u="none" cap="none" strike="noStrike"/>
                        <a:t>border-radius</a:t>
                      </a:r>
                      <a:endParaRPr/>
                    </a:p>
                  </a:txBody>
                  <a:tcPr marT="91450" marB="91450" marR="91450" marL="91450"/>
                </a:tc>
                <a:tc>
                  <a:txBody>
                    <a:bodyPr/>
                    <a:lstStyle/>
                    <a:p>
                      <a:pPr indent="0" lvl="0" marL="0" marR="0" rtl="0" algn="ctr">
                        <a:spcBef>
                          <a:spcPts val="0"/>
                        </a:spcBef>
                        <a:spcAft>
                          <a:spcPts val="0"/>
                        </a:spcAft>
                        <a:buNone/>
                      </a:pPr>
                      <a:r>
                        <a:rPr lang="en-US" sz="1800" u="none" cap="none" strike="noStrike"/>
                        <a:t>specify the border-radius to make rounded corners</a:t>
                      </a:r>
                      <a:endParaRPr/>
                    </a:p>
                  </a:txBody>
                  <a:tcPr marT="19050" marB="19050" marR="47625" marL="47625" anchor="ctr"/>
                </a:tc>
                <a:tc>
                  <a:txBody>
                    <a:bodyPr/>
                    <a:lstStyle/>
                    <a:p>
                      <a:pPr indent="0" lvl="0" marL="0" marR="0" rtl="0" algn="ctr">
                        <a:spcBef>
                          <a:spcPts val="0"/>
                        </a:spcBef>
                        <a:spcAft>
                          <a:spcPts val="0"/>
                        </a:spcAft>
                        <a:buNone/>
                      </a:pPr>
                      <a:r>
                        <a:rPr i="1" lang="en-US" sz="1800" u="none" cap="none" strike="noStrike"/>
                        <a:t>length</a:t>
                      </a:r>
                      <a:endParaRPr/>
                    </a:p>
                  </a:txBody>
                  <a:tcPr marT="91450" marB="91450" marR="91450" marL="91450"/>
                </a:tc>
              </a:tr>
            </a:tbl>
          </a:graphicData>
        </a:graphic>
      </p:graphicFrame>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9" name="Shape 669"/>
        <p:cNvGrpSpPr/>
        <p:nvPr/>
      </p:nvGrpSpPr>
      <p:grpSpPr>
        <a:xfrm>
          <a:off x="0" y="0"/>
          <a:ext cx="0" cy="0"/>
          <a:chOff x="0" y="0"/>
          <a:chExt cx="0" cy="0"/>
        </a:xfrm>
      </p:grpSpPr>
      <p:sp>
        <p:nvSpPr>
          <p:cNvPr id="670" name="Google Shape;670;p58"/>
          <p:cNvSpPr/>
          <p:nvPr/>
        </p:nvSpPr>
        <p:spPr>
          <a:xfrm>
            <a:off x="3357562" y="181782"/>
            <a:ext cx="5476876" cy="76944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4400">
                <a:solidFill>
                  <a:schemeClr val="dk1"/>
                </a:solidFill>
                <a:latin typeface="Century Gothic"/>
                <a:ea typeface="Century Gothic"/>
                <a:cs typeface="Century Gothic"/>
                <a:sym typeface="Century Gothic"/>
              </a:rPr>
              <a:t>Float</a:t>
            </a:r>
            <a:endParaRPr sz="2400" cap="none">
              <a:solidFill>
                <a:schemeClr val="dk1"/>
              </a:solidFill>
              <a:latin typeface="Century Gothic"/>
              <a:ea typeface="Century Gothic"/>
              <a:cs typeface="Century Gothic"/>
              <a:sym typeface="Century Gothic"/>
            </a:endParaRPr>
          </a:p>
        </p:txBody>
      </p:sp>
      <p:sp>
        <p:nvSpPr>
          <p:cNvPr id="671" name="Google Shape;671;p58"/>
          <p:cNvSpPr/>
          <p:nvPr/>
        </p:nvSpPr>
        <p:spPr>
          <a:xfrm>
            <a:off x="806547" y="1313880"/>
            <a:ext cx="10578905" cy="1015663"/>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n-US" sz="2000">
                <a:solidFill>
                  <a:srgbClr val="000000"/>
                </a:solidFill>
                <a:latin typeface="Century Gothic"/>
                <a:ea typeface="Century Gothic"/>
                <a:cs typeface="Century Gothic"/>
                <a:sym typeface="Century Gothic"/>
              </a:rPr>
              <a:t>In web design, page elements with the CSS </a:t>
            </a:r>
            <a:r>
              <a:rPr b="1" lang="en-US" sz="2000">
                <a:solidFill>
                  <a:srgbClr val="000000"/>
                </a:solidFill>
                <a:latin typeface="Century Gothic"/>
                <a:ea typeface="Century Gothic"/>
                <a:cs typeface="Century Gothic"/>
                <a:sym typeface="Century Gothic"/>
              </a:rPr>
              <a:t>float</a:t>
            </a:r>
            <a:r>
              <a:rPr lang="en-US" sz="2000">
                <a:solidFill>
                  <a:srgbClr val="000000"/>
                </a:solidFill>
                <a:latin typeface="Century Gothic"/>
                <a:ea typeface="Century Gothic"/>
                <a:cs typeface="Century Gothic"/>
                <a:sym typeface="Century Gothic"/>
              </a:rPr>
              <a:t> property applied to them are just like the images in the print layout where the text flows around them. Floated elements remain a part of the flow of the web page.</a:t>
            </a:r>
            <a:endParaRPr sz="2000">
              <a:solidFill>
                <a:schemeClr val="dk1"/>
              </a:solidFill>
              <a:latin typeface="Century Gothic"/>
              <a:ea typeface="Century Gothic"/>
              <a:cs typeface="Century Gothic"/>
              <a:sym typeface="Century Gothic"/>
            </a:endParaRPr>
          </a:p>
        </p:txBody>
      </p:sp>
      <p:pic>
        <p:nvPicPr>
          <p:cNvPr descr="https://i0.wp.com/css-tricks.com/wp-content/uploads/2021/03/web-text-wrap.png?resize=540%2C270&amp;ssl=1" id="672" name="Google Shape;672;p58"/>
          <p:cNvPicPr preferRelativeResize="0"/>
          <p:nvPr/>
        </p:nvPicPr>
        <p:blipFill rotWithShape="1">
          <a:blip r:embed="rId3">
            <a:alphaModFix/>
          </a:blip>
          <a:srcRect b="0" l="0" r="0" t="0"/>
          <a:stretch/>
        </p:blipFill>
        <p:spPr>
          <a:xfrm>
            <a:off x="2811608" y="2847070"/>
            <a:ext cx="6568783" cy="3284393"/>
          </a:xfrm>
          <a:prstGeom prst="rect">
            <a:avLst/>
          </a:prstGeom>
          <a:noFill/>
          <a:ln cap="flat" cmpd="sng" w="9525">
            <a:solidFill>
              <a:schemeClr val="lt2"/>
            </a:solidFill>
            <a:prstDash val="solid"/>
            <a:round/>
            <a:headEnd len="sm" w="sm" type="none"/>
            <a:tailEnd len="sm" w="sm" type="none"/>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6" name="Shape 676"/>
        <p:cNvGrpSpPr/>
        <p:nvPr/>
      </p:nvGrpSpPr>
      <p:grpSpPr>
        <a:xfrm>
          <a:off x="0" y="0"/>
          <a:ext cx="0" cy="0"/>
          <a:chOff x="0" y="0"/>
          <a:chExt cx="0" cy="0"/>
        </a:xfrm>
      </p:grpSpPr>
      <p:sp>
        <p:nvSpPr>
          <p:cNvPr id="677" name="Google Shape;677;p59"/>
          <p:cNvSpPr/>
          <p:nvPr/>
        </p:nvSpPr>
        <p:spPr>
          <a:xfrm>
            <a:off x="2100812" y="350594"/>
            <a:ext cx="7990376" cy="76944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4400">
                <a:solidFill>
                  <a:schemeClr val="dk1"/>
                </a:solidFill>
                <a:latin typeface="Century Gothic"/>
                <a:ea typeface="Century Gothic"/>
                <a:cs typeface="Century Gothic"/>
                <a:sym typeface="Century Gothic"/>
              </a:rPr>
              <a:t>What Are Floats Used For?</a:t>
            </a:r>
            <a:endParaRPr sz="2400" cap="none">
              <a:solidFill>
                <a:schemeClr val="dk1"/>
              </a:solidFill>
              <a:latin typeface="Century Gothic"/>
              <a:ea typeface="Century Gothic"/>
              <a:cs typeface="Century Gothic"/>
              <a:sym typeface="Century Gothic"/>
            </a:endParaRPr>
          </a:p>
        </p:txBody>
      </p:sp>
      <p:sp>
        <p:nvSpPr>
          <p:cNvPr id="678" name="Google Shape;678;p59"/>
          <p:cNvSpPr/>
          <p:nvPr/>
        </p:nvSpPr>
        <p:spPr>
          <a:xfrm>
            <a:off x="806547" y="1313880"/>
            <a:ext cx="10578905" cy="707886"/>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n-US" sz="2000">
                <a:solidFill>
                  <a:srgbClr val="000000"/>
                </a:solidFill>
                <a:latin typeface="Century Gothic"/>
                <a:ea typeface="Century Gothic"/>
                <a:cs typeface="Century Gothic"/>
                <a:sym typeface="Century Gothic"/>
              </a:rPr>
              <a:t>Aside from the simple example of wrapping text around images, floats can be used to create </a:t>
            </a:r>
            <a:r>
              <a:rPr b="1" lang="en-US" sz="2000">
                <a:solidFill>
                  <a:srgbClr val="000000"/>
                </a:solidFill>
                <a:latin typeface="Century Gothic"/>
                <a:ea typeface="Century Gothic"/>
                <a:cs typeface="Century Gothic"/>
                <a:sym typeface="Century Gothic"/>
              </a:rPr>
              <a:t>entire web layouts</a:t>
            </a:r>
            <a:r>
              <a:rPr lang="en-US" sz="2000">
                <a:solidFill>
                  <a:srgbClr val="000000"/>
                </a:solidFill>
                <a:latin typeface="Century Gothic"/>
                <a:ea typeface="Century Gothic"/>
                <a:cs typeface="Century Gothic"/>
                <a:sym typeface="Century Gothic"/>
              </a:rPr>
              <a:t>.</a:t>
            </a:r>
            <a:endParaRPr sz="2000">
              <a:solidFill>
                <a:schemeClr val="dk1"/>
              </a:solidFill>
              <a:latin typeface="Century Gothic"/>
              <a:ea typeface="Century Gothic"/>
              <a:cs typeface="Century Gothic"/>
              <a:sym typeface="Century Gothic"/>
            </a:endParaRPr>
          </a:p>
        </p:txBody>
      </p:sp>
      <p:pic>
        <p:nvPicPr>
          <p:cNvPr descr="https://i2.wp.com/css-tricks.com/wp-content/uploads/2021/03/web-layout.png?resize=540%2C240&amp;ssl=1" id="679" name="Google Shape;679;p59"/>
          <p:cNvPicPr preferRelativeResize="0"/>
          <p:nvPr/>
        </p:nvPicPr>
        <p:blipFill rotWithShape="1">
          <a:blip r:embed="rId3">
            <a:alphaModFix/>
          </a:blip>
          <a:srcRect b="0" l="0" r="0" t="0"/>
          <a:stretch/>
        </p:blipFill>
        <p:spPr>
          <a:xfrm>
            <a:off x="2472169" y="2462163"/>
            <a:ext cx="7247661" cy="3221184"/>
          </a:xfrm>
          <a:prstGeom prst="rect">
            <a:avLst/>
          </a:prstGeom>
          <a:noFill/>
          <a:ln cap="flat" cmpd="sng" w="9525">
            <a:solidFill>
              <a:schemeClr val="lt2"/>
            </a:solidFill>
            <a:prstDash val="solid"/>
            <a:round/>
            <a:headEnd len="sm" w="sm" type="none"/>
            <a:tailEnd len="sm" w="sm" type="none"/>
          </a:ln>
        </p:spPr>
      </p:pic>
      <p:sp>
        <p:nvSpPr>
          <p:cNvPr id="680" name="Google Shape;680;p59"/>
          <p:cNvSpPr/>
          <p:nvPr/>
        </p:nvSpPr>
        <p:spPr>
          <a:xfrm>
            <a:off x="630700" y="5991889"/>
            <a:ext cx="10930597"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rgbClr val="000000"/>
                </a:solidFill>
                <a:latin typeface="Century Gothic"/>
                <a:ea typeface="Century Gothic"/>
                <a:cs typeface="Century Gothic"/>
                <a:sym typeface="Century Gothic"/>
              </a:rPr>
              <a:t>While floats can still be used for layout, these days, we have much stronger tools for creating layout on web pages. Namely, </a:t>
            </a:r>
            <a:r>
              <a:rPr lang="en-US" sz="1600" u="sng">
                <a:solidFill>
                  <a:srgbClr val="0089C7"/>
                </a:solidFill>
                <a:latin typeface="Century Gothic"/>
                <a:ea typeface="Century Gothic"/>
                <a:cs typeface="Century Gothic"/>
                <a:sym typeface="Century Gothic"/>
                <a:hlinkClick r:id="rId4">
                  <a:extLst>
                    <a:ext uri="{A12FA001-AC4F-418D-AE19-62706E023703}">
                      <ahyp:hlinkClr val="tx"/>
                    </a:ext>
                  </a:extLst>
                </a:hlinkClick>
              </a:rPr>
              <a:t>Flexbox</a:t>
            </a:r>
            <a:r>
              <a:rPr lang="en-US" sz="1600">
                <a:solidFill>
                  <a:srgbClr val="000000"/>
                </a:solidFill>
                <a:latin typeface="Century Gothic"/>
                <a:ea typeface="Century Gothic"/>
                <a:cs typeface="Century Gothic"/>
                <a:sym typeface="Century Gothic"/>
              </a:rPr>
              <a:t> and </a:t>
            </a:r>
            <a:r>
              <a:rPr lang="en-US" sz="1600" u="sng">
                <a:solidFill>
                  <a:srgbClr val="0089C7"/>
                </a:solidFill>
                <a:latin typeface="Century Gothic"/>
                <a:ea typeface="Century Gothic"/>
                <a:cs typeface="Century Gothic"/>
                <a:sym typeface="Century Gothic"/>
                <a:hlinkClick r:id="rId5">
                  <a:extLst>
                    <a:ext uri="{A12FA001-AC4F-418D-AE19-62706E023703}">
                      <ahyp:hlinkClr val="tx"/>
                    </a:ext>
                  </a:extLst>
                </a:hlinkClick>
              </a:rPr>
              <a:t>Grid</a:t>
            </a:r>
            <a:r>
              <a:rPr lang="en-US" sz="1600">
                <a:solidFill>
                  <a:srgbClr val="000000"/>
                </a:solidFill>
                <a:latin typeface="Century Gothic"/>
                <a:ea typeface="Century Gothic"/>
                <a:cs typeface="Century Gothic"/>
                <a:sym typeface="Century Gothic"/>
              </a:rPr>
              <a:t>. </a:t>
            </a:r>
            <a:endParaRPr sz="1600">
              <a:solidFill>
                <a:schemeClr val="dk1"/>
              </a:solidFill>
              <a:latin typeface="Century Gothic"/>
              <a:ea typeface="Century Gothic"/>
              <a:cs typeface="Century Gothic"/>
              <a:sym typeface="Century Gothic"/>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4" name="Shape 684"/>
        <p:cNvGrpSpPr/>
        <p:nvPr/>
      </p:nvGrpSpPr>
      <p:grpSpPr>
        <a:xfrm>
          <a:off x="0" y="0"/>
          <a:ext cx="0" cy="0"/>
          <a:chOff x="0" y="0"/>
          <a:chExt cx="0" cy="0"/>
        </a:xfrm>
      </p:grpSpPr>
      <p:sp>
        <p:nvSpPr>
          <p:cNvPr id="685" name="Google Shape;685;p60"/>
          <p:cNvSpPr/>
          <p:nvPr/>
        </p:nvSpPr>
        <p:spPr>
          <a:xfrm>
            <a:off x="2100812" y="350594"/>
            <a:ext cx="7990376" cy="76944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4400">
                <a:solidFill>
                  <a:schemeClr val="dk1"/>
                </a:solidFill>
                <a:latin typeface="Century Gothic"/>
                <a:ea typeface="Century Gothic"/>
                <a:cs typeface="Century Gothic"/>
                <a:sym typeface="Century Gothic"/>
              </a:rPr>
              <a:t>What Are Floats Used For?</a:t>
            </a:r>
            <a:endParaRPr sz="2400" cap="none">
              <a:solidFill>
                <a:schemeClr val="dk1"/>
              </a:solidFill>
              <a:latin typeface="Century Gothic"/>
              <a:ea typeface="Century Gothic"/>
              <a:cs typeface="Century Gothic"/>
              <a:sym typeface="Century Gothic"/>
            </a:endParaRPr>
          </a:p>
        </p:txBody>
      </p:sp>
      <p:sp>
        <p:nvSpPr>
          <p:cNvPr id="686" name="Google Shape;686;p60"/>
          <p:cNvSpPr/>
          <p:nvPr/>
        </p:nvSpPr>
        <p:spPr>
          <a:xfrm>
            <a:off x="806547" y="1313880"/>
            <a:ext cx="10578905" cy="1015663"/>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n-US" sz="2000">
                <a:solidFill>
                  <a:srgbClr val="000000"/>
                </a:solidFill>
                <a:latin typeface="Century Gothic"/>
                <a:ea typeface="Century Gothic"/>
                <a:cs typeface="Century Gothic"/>
                <a:sym typeface="Century Gothic"/>
              </a:rPr>
              <a:t>Floats are also helpful for layout in smaller instances. Take for example this little area of a web page. If we use float for our little avatar image, when that image changes size the text in the box will reflow to accommodate.</a:t>
            </a:r>
            <a:endParaRPr sz="2000">
              <a:solidFill>
                <a:schemeClr val="dk1"/>
              </a:solidFill>
              <a:latin typeface="Century Gothic"/>
              <a:ea typeface="Century Gothic"/>
              <a:cs typeface="Century Gothic"/>
              <a:sym typeface="Century Gothic"/>
            </a:endParaRPr>
          </a:p>
        </p:txBody>
      </p:sp>
      <p:pic>
        <p:nvPicPr>
          <p:cNvPr id="687" name="Google Shape;687;p60"/>
          <p:cNvPicPr preferRelativeResize="0"/>
          <p:nvPr/>
        </p:nvPicPr>
        <p:blipFill rotWithShape="1">
          <a:blip r:embed="rId3">
            <a:alphaModFix/>
          </a:blip>
          <a:srcRect b="0" l="0" r="0" t="0"/>
          <a:stretch/>
        </p:blipFill>
        <p:spPr>
          <a:xfrm>
            <a:off x="1789669" y="2933845"/>
            <a:ext cx="8612661" cy="2580689"/>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1" name="Shape 691"/>
        <p:cNvGrpSpPr/>
        <p:nvPr/>
      </p:nvGrpSpPr>
      <p:grpSpPr>
        <a:xfrm>
          <a:off x="0" y="0"/>
          <a:ext cx="0" cy="0"/>
          <a:chOff x="0" y="0"/>
          <a:chExt cx="0" cy="0"/>
        </a:xfrm>
      </p:grpSpPr>
      <p:sp>
        <p:nvSpPr>
          <p:cNvPr id="692" name="Google Shape;692;p61"/>
          <p:cNvSpPr/>
          <p:nvPr/>
        </p:nvSpPr>
        <p:spPr>
          <a:xfrm>
            <a:off x="2100812" y="350594"/>
            <a:ext cx="7990376" cy="76944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4400">
                <a:solidFill>
                  <a:schemeClr val="dk1"/>
                </a:solidFill>
                <a:latin typeface="Century Gothic"/>
                <a:ea typeface="Century Gothic"/>
                <a:cs typeface="Century Gothic"/>
                <a:sym typeface="Century Gothic"/>
              </a:rPr>
              <a:t>Clearing the Float</a:t>
            </a:r>
            <a:endParaRPr sz="2400" cap="none">
              <a:solidFill>
                <a:schemeClr val="dk1"/>
              </a:solidFill>
              <a:latin typeface="Century Gothic"/>
              <a:ea typeface="Century Gothic"/>
              <a:cs typeface="Century Gothic"/>
              <a:sym typeface="Century Gothic"/>
            </a:endParaRPr>
          </a:p>
        </p:txBody>
      </p:sp>
      <p:sp>
        <p:nvSpPr>
          <p:cNvPr id="693" name="Google Shape;693;p61"/>
          <p:cNvSpPr/>
          <p:nvPr/>
        </p:nvSpPr>
        <p:spPr>
          <a:xfrm>
            <a:off x="806547" y="1313880"/>
            <a:ext cx="10578905" cy="1015663"/>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n-US" sz="2000">
                <a:solidFill>
                  <a:srgbClr val="000000"/>
                </a:solidFill>
                <a:latin typeface="Century Gothic"/>
                <a:ea typeface="Century Gothic"/>
                <a:cs typeface="Century Gothic"/>
                <a:sym typeface="Century Gothic"/>
              </a:rPr>
              <a:t>Float’s sister property is clear. An element that has the clear property set on it will not move up adjacent to the float like the float desires, but will move itself down past the float. Again an illustration probably does more good than words do.</a:t>
            </a:r>
            <a:endParaRPr sz="2000">
              <a:solidFill>
                <a:schemeClr val="dk1"/>
              </a:solidFill>
              <a:latin typeface="Century Gothic"/>
              <a:ea typeface="Century Gothic"/>
              <a:cs typeface="Century Gothic"/>
              <a:sym typeface="Century Gothic"/>
            </a:endParaRPr>
          </a:p>
        </p:txBody>
      </p:sp>
      <p:pic>
        <p:nvPicPr>
          <p:cNvPr descr="https://i1.wp.com/css-tricks.com/wp-content/uploads/2021/03/unclearedfooter.png?resize=540%2C195&amp;ssl=1" id="694" name="Google Shape;694;p61"/>
          <p:cNvPicPr preferRelativeResize="0"/>
          <p:nvPr/>
        </p:nvPicPr>
        <p:blipFill rotWithShape="1">
          <a:blip r:embed="rId3">
            <a:alphaModFix/>
          </a:blip>
          <a:srcRect b="0" l="0" r="0" t="0"/>
          <a:stretch/>
        </p:blipFill>
        <p:spPr>
          <a:xfrm>
            <a:off x="359564" y="3390900"/>
            <a:ext cx="5996688" cy="2165472"/>
          </a:xfrm>
          <a:prstGeom prst="rect">
            <a:avLst/>
          </a:prstGeom>
          <a:noFill/>
          <a:ln cap="flat" cmpd="sng" w="9525">
            <a:solidFill>
              <a:srgbClr val="AEABAB"/>
            </a:solidFill>
            <a:prstDash val="solid"/>
            <a:round/>
            <a:headEnd len="sm" w="sm" type="none"/>
            <a:tailEnd len="sm" w="sm" type="none"/>
          </a:ln>
        </p:spPr>
      </p:pic>
      <p:pic>
        <p:nvPicPr>
          <p:cNvPr id="695" name="Google Shape;695;p61"/>
          <p:cNvPicPr preferRelativeResize="0"/>
          <p:nvPr/>
        </p:nvPicPr>
        <p:blipFill rotWithShape="1">
          <a:blip r:embed="rId4">
            <a:alphaModFix/>
          </a:blip>
          <a:srcRect b="0" l="0" r="0" t="0"/>
          <a:stretch/>
        </p:blipFill>
        <p:spPr>
          <a:xfrm>
            <a:off x="6750147" y="3203697"/>
            <a:ext cx="5029200" cy="2352675"/>
          </a:xfrm>
          <a:prstGeom prst="rect">
            <a:avLst/>
          </a:prstGeom>
          <a:noFill/>
          <a:ln cap="flat" cmpd="sng" w="9525">
            <a:solidFill>
              <a:srgbClr val="AEABAB"/>
            </a:solidFill>
            <a:prstDash val="solid"/>
            <a:round/>
            <a:headEnd len="sm" w="sm" type="none"/>
            <a:tailEnd len="sm" w="sm" type="none"/>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9" name="Shape 699"/>
        <p:cNvGrpSpPr/>
        <p:nvPr/>
      </p:nvGrpSpPr>
      <p:grpSpPr>
        <a:xfrm>
          <a:off x="0" y="0"/>
          <a:ext cx="0" cy="0"/>
          <a:chOff x="0" y="0"/>
          <a:chExt cx="0" cy="0"/>
        </a:xfrm>
      </p:grpSpPr>
      <p:sp>
        <p:nvSpPr>
          <p:cNvPr id="700" name="Google Shape;700;p62"/>
          <p:cNvSpPr/>
          <p:nvPr/>
        </p:nvSpPr>
        <p:spPr>
          <a:xfrm>
            <a:off x="2100812" y="350594"/>
            <a:ext cx="7990376" cy="76944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4400">
                <a:solidFill>
                  <a:schemeClr val="dk1"/>
                </a:solidFill>
                <a:latin typeface="Century Gothic"/>
                <a:ea typeface="Century Gothic"/>
                <a:cs typeface="Century Gothic"/>
                <a:sym typeface="Century Gothic"/>
              </a:rPr>
              <a:t>The Great Collapse</a:t>
            </a:r>
            <a:endParaRPr sz="2400" cap="none">
              <a:solidFill>
                <a:schemeClr val="dk1"/>
              </a:solidFill>
              <a:latin typeface="Century Gothic"/>
              <a:ea typeface="Century Gothic"/>
              <a:cs typeface="Century Gothic"/>
              <a:sym typeface="Century Gothic"/>
            </a:endParaRPr>
          </a:p>
        </p:txBody>
      </p:sp>
      <p:sp>
        <p:nvSpPr>
          <p:cNvPr id="701" name="Google Shape;701;p62"/>
          <p:cNvSpPr/>
          <p:nvPr/>
        </p:nvSpPr>
        <p:spPr>
          <a:xfrm>
            <a:off x="806547" y="1313880"/>
            <a:ext cx="10578905" cy="2246769"/>
          </a:xfrm>
          <a:prstGeom prst="rect">
            <a:avLst/>
          </a:prstGeom>
          <a:noFill/>
          <a:ln>
            <a:noFill/>
          </a:ln>
        </p:spPr>
        <p:txBody>
          <a:bodyPr anchorCtr="0" anchor="t" bIns="45700" lIns="91425" spcFirstLastPara="1" rIns="91425" wrap="square" tIns="45700">
            <a:spAutoFit/>
          </a:bodyPr>
          <a:lstStyle/>
          <a:p>
            <a:pPr indent="-342900" lvl="0" marL="342900" marR="0" rtl="0" algn="just">
              <a:spcBef>
                <a:spcPts val="0"/>
              </a:spcBef>
              <a:spcAft>
                <a:spcPts val="0"/>
              </a:spcAft>
              <a:buClr>
                <a:srgbClr val="000000"/>
              </a:buClr>
              <a:buSzPts val="2000"/>
              <a:buFont typeface="Noto Sans Symbols"/>
              <a:buChar char="▪"/>
            </a:pPr>
            <a:r>
              <a:rPr lang="en-US" sz="2000">
                <a:solidFill>
                  <a:srgbClr val="000000"/>
                </a:solidFill>
                <a:latin typeface="Century Gothic"/>
                <a:ea typeface="Century Gothic"/>
                <a:cs typeface="Century Gothic"/>
                <a:sym typeface="Century Gothic"/>
              </a:rPr>
              <a:t>One of the more bewildering things about working with floats is how they can affect the element that contains them (their “parent” element).</a:t>
            </a:r>
            <a:endParaRPr/>
          </a:p>
          <a:p>
            <a:pPr indent="-342900" lvl="0" marL="342900" marR="0" rtl="0" algn="just">
              <a:spcBef>
                <a:spcPts val="1200"/>
              </a:spcBef>
              <a:spcAft>
                <a:spcPts val="0"/>
              </a:spcAft>
              <a:buClr>
                <a:schemeClr val="dk1"/>
              </a:buClr>
              <a:buSzPts val="2000"/>
              <a:buFont typeface="Noto Sans Symbols"/>
              <a:buChar char="▪"/>
            </a:pPr>
            <a:r>
              <a:rPr lang="en-US" sz="2000">
                <a:solidFill>
                  <a:schemeClr val="dk1"/>
                </a:solidFill>
                <a:latin typeface="Century Gothic"/>
                <a:ea typeface="Century Gothic"/>
                <a:cs typeface="Century Gothic"/>
                <a:sym typeface="Century Gothic"/>
              </a:rPr>
              <a:t>If this parent element contained nothing but floated elements, the height of it would literally collapse to nothing.</a:t>
            </a:r>
            <a:endParaRPr/>
          </a:p>
          <a:p>
            <a:pPr indent="-342900" lvl="0" marL="342900" marR="0" rtl="0" algn="just">
              <a:spcBef>
                <a:spcPts val="1200"/>
              </a:spcBef>
              <a:spcAft>
                <a:spcPts val="0"/>
              </a:spcAft>
              <a:buClr>
                <a:schemeClr val="dk1"/>
              </a:buClr>
              <a:buSzPts val="2000"/>
              <a:buFont typeface="Noto Sans Symbols"/>
              <a:buChar char="▪"/>
            </a:pPr>
            <a:r>
              <a:rPr lang="en-US" sz="2000">
                <a:solidFill>
                  <a:schemeClr val="dk1"/>
                </a:solidFill>
                <a:latin typeface="Century Gothic"/>
                <a:ea typeface="Century Gothic"/>
                <a:cs typeface="Century Gothic"/>
                <a:sym typeface="Century Gothic"/>
              </a:rPr>
              <a:t>One way we can solve this issue can be applying “overflow: auto” to the parent element so that the parent element includes all the floated elements.</a:t>
            </a:r>
            <a:endParaRPr sz="2000">
              <a:solidFill>
                <a:schemeClr val="dk1"/>
              </a:solidFill>
              <a:latin typeface="Century Gothic"/>
              <a:ea typeface="Century Gothic"/>
              <a:cs typeface="Century Gothic"/>
              <a:sym typeface="Century Gothic"/>
            </a:endParaRPr>
          </a:p>
        </p:txBody>
      </p:sp>
      <p:pic>
        <p:nvPicPr>
          <p:cNvPr descr="https://i0.wp.com/css-tricks.com/wp-content/uploads/2021/03/collapse.png?resize=540%2C182&amp;ssl=1" id="702" name="Google Shape;702;p62"/>
          <p:cNvPicPr preferRelativeResize="0"/>
          <p:nvPr/>
        </p:nvPicPr>
        <p:blipFill rotWithShape="1">
          <a:blip r:embed="rId3">
            <a:alphaModFix/>
          </a:blip>
          <a:srcRect b="0" l="0" r="0" t="0"/>
          <a:stretch/>
        </p:blipFill>
        <p:spPr>
          <a:xfrm>
            <a:off x="2775383" y="4148390"/>
            <a:ext cx="6641234" cy="2238343"/>
          </a:xfrm>
          <a:prstGeom prst="rect">
            <a:avLst/>
          </a:prstGeom>
          <a:noFill/>
          <a:ln cap="flat" cmpd="sng" w="9525">
            <a:solidFill>
              <a:srgbClr val="AEABAB"/>
            </a:solidFill>
            <a:prstDash val="solid"/>
            <a:round/>
            <a:headEnd len="sm" w="sm" type="none"/>
            <a:tailEnd len="sm" w="sm" type="none"/>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6" name="Shape 706"/>
        <p:cNvGrpSpPr/>
        <p:nvPr/>
      </p:nvGrpSpPr>
      <p:grpSpPr>
        <a:xfrm>
          <a:off x="0" y="0"/>
          <a:ext cx="0" cy="0"/>
          <a:chOff x="0" y="0"/>
          <a:chExt cx="0" cy="0"/>
        </a:xfrm>
      </p:grpSpPr>
      <p:sp>
        <p:nvSpPr>
          <p:cNvPr id="707" name="Google Shape;707;p63"/>
          <p:cNvSpPr/>
          <p:nvPr/>
        </p:nvSpPr>
        <p:spPr>
          <a:xfrm>
            <a:off x="2100812" y="350594"/>
            <a:ext cx="7990376" cy="76944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4400">
                <a:solidFill>
                  <a:schemeClr val="dk1"/>
                </a:solidFill>
                <a:latin typeface="Century Gothic"/>
                <a:ea typeface="Century Gothic"/>
                <a:cs typeface="Century Gothic"/>
                <a:sym typeface="Century Gothic"/>
              </a:rPr>
              <a:t>The box-sizing Property</a:t>
            </a:r>
            <a:endParaRPr sz="2400" cap="none">
              <a:solidFill>
                <a:schemeClr val="dk1"/>
              </a:solidFill>
              <a:latin typeface="Century Gothic"/>
              <a:ea typeface="Century Gothic"/>
              <a:cs typeface="Century Gothic"/>
              <a:sym typeface="Century Gothic"/>
            </a:endParaRPr>
          </a:p>
        </p:txBody>
      </p:sp>
      <p:sp>
        <p:nvSpPr>
          <p:cNvPr id="708" name="Google Shape;708;p63"/>
          <p:cNvSpPr/>
          <p:nvPr/>
        </p:nvSpPr>
        <p:spPr>
          <a:xfrm>
            <a:off x="1406769" y="1518362"/>
            <a:ext cx="9805182" cy="1754326"/>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n-US" sz="1800">
                <a:solidFill>
                  <a:schemeClr val="dk1"/>
                </a:solidFill>
                <a:latin typeface="Century Gothic"/>
                <a:ea typeface="Century Gothic"/>
                <a:cs typeface="Century Gothic"/>
                <a:sym typeface="Century Gothic"/>
              </a:rPr>
              <a:t>The </a:t>
            </a:r>
            <a:r>
              <a:rPr b="1" lang="en-US" sz="1800">
                <a:solidFill>
                  <a:schemeClr val="dk1"/>
                </a:solidFill>
                <a:latin typeface="Century Gothic"/>
                <a:ea typeface="Century Gothic"/>
                <a:cs typeface="Century Gothic"/>
                <a:sym typeface="Century Gothic"/>
              </a:rPr>
              <a:t>box-sizing</a:t>
            </a:r>
            <a:r>
              <a:rPr lang="en-US" sz="1800">
                <a:solidFill>
                  <a:schemeClr val="dk1"/>
                </a:solidFill>
                <a:latin typeface="Century Gothic"/>
                <a:ea typeface="Century Gothic"/>
                <a:cs typeface="Century Gothic"/>
                <a:sym typeface="Century Gothic"/>
              </a:rPr>
              <a:t> property defines how the width and height of an element are calculated: should they include padding and borders, or not. </a:t>
            </a:r>
            <a:endParaRPr/>
          </a:p>
          <a:p>
            <a:pPr indent="0" lvl="0" marL="0" marR="0" rtl="0" algn="just">
              <a:spcBef>
                <a:spcPts val="0"/>
              </a:spcBef>
              <a:spcAft>
                <a:spcPts val="0"/>
              </a:spcAft>
              <a:buNone/>
            </a:pPr>
            <a:r>
              <a:t/>
            </a:r>
            <a:endParaRPr b="1" sz="1800">
              <a:solidFill>
                <a:srgbClr val="2F5496"/>
              </a:solidFill>
              <a:latin typeface="Century Gothic"/>
              <a:ea typeface="Century Gothic"/>
              <a:cs typeface="Century Gothic"/>
              <a:sym typeface="Century Gothic"/>
            </a:endParaRPr>
          </a:p>
          <a:p>
            <a:pPr indent="0" lvl="0" marL="0" marR="0" rtl="0" algn="just">
              <a:spcBef>
                <a:spcPts val="0"/>
              </a:spcBef>
              <a:spcAft>
                <a:spcPts val="0"/>
              </a:spcAft>
              <a:buNone/>
            </a:pPr>
            <a:r>
              <a:rPr b="1" lang="en-US" sz="1800">
                <a:solidFill>
                  <a:srgbClr val="2F5496"/>
                </a:solidFill>
                <a:latin typeface="Century Gothic"/>
                <a:ea typeface="Century Gothic"/>
                <a:cs typeface="Century Gothic"/>
                <a:sym typeface="Century Gothic"/>
              </a:rPr>
              <a:t>The default value is content-box</a:t>
            </a:r>
            <a:r>
              <a:rPr lang="en-US" sz="1800">
                <a:solidFill>
                  <a:schemeClr val="dk1"/>
                </a:solidFill>
                <a:latin typeface="Century Gothic"/>
                <a:ea typeface="Century Gothic"/>
                <a:cs typeface="Century Gothic"/>
                <a:sym typeface="Century Gothic"/>
              </a:rPr>
              <a:t>. In the content box, The width and height properties (and min/max properties) includes only the content. Border and padding are not included</a:t>
            </a:r>
            <a:endParaRPr/>
          </a:p>
        </p:txBody>
      </p:sp>
      <p:pic>
        <p:nvPicPr>
          <p:cNvPr id="709" name="Google Shape;709;p63"/>
          <p:cNvPicPr preferRelativeResize="0"/>
          <p:nvPr/>
        </p:nvPicPr>
        <p:blipFill rotWithShape="1">
          <a:blip r:embed="rId3">
            <a:alphaModFix/>
          </a:blip>
          <a:srcRect b="0" l="0" r="0" t="0"/>
          <a:stretch/>
        </p:blipFill>
        <p:spPr>
          <a:xfrm>
            <a:off x="733425" y="3671015"/>
            <a:ext cx="5362575" cy="2562225"/>
          </a:xfrm>
          <a:prstGeom prst="rect">
            <a:avLst/>
          </a:prstGeom>
          <a:noFill/>
          <a:ln>
            <a:noFill/>
          </a:ln>
        </p:spPr>
      </p:pic>
      <p:pic>
        <p:nvPicPr>
          <p:cNvPr id="710" name="Google Shape;710;p63"/>
          <p:cNvPicPr preferRelativeResize="0"/>
          <p:nvPr/>
        </p:nvPicPr>
        <p:blipFill rotWithShape="1">
          <a:blip r:embed="rId4">
            <a:alphaModFix/>
          </a:blip>
          <a:srcRect b="0" l="0" r="0" t="0"/>
          <a:stretch/>
        </p:blipFill>
        <p:spPr>
          <a:xfrm>
            <a:off x="213360" y="3501056"/>
            <a:ext cx="6096000" cy="2873567"/>
          </a:xfrm>
          <a:prstGeom prst="rect">
            <a:avLst/>
          </a:prstGeom>
          <a:noFill/>
          <a:ln cap="flat" cmpd="sng" w="9525">
            <a:solidFill>
              <a:srgbClr val="AEABAB"/>
            </a:solidFill>
            <a:prstDash val="solid"/>
            <a:round/>
            <a:headEnd len="sm" w="sm" type="none"/>
            <a:tailEnd len="sm" w="sm" type="none"/>
          </a:ln>
        </p:spPr>
      </p:pic>
      <p:pic>
        <p:nvPicPr>
          <p:cNvPr id="711" name="Google Shape;711;p63"/>
          <p:cNvPicPr preferRelativeResize="0"/>
          <p:nvPr/>
        </p:nvPicPr>
        <p:blipFill rotWithShape="1">
          <a:blip r:embed="rId5">
            <a:alphaModFix/>
          </a:blip>
          <a:srcRect b="0" l="0" r="27283" t="0"/>
          <a:stretch/>
        </p:blipFill>
        <p:spPr>
          <a:xfrm>
            <a:off x="6543675" y="3641080"/>
            <a:ext cx="4668276" cy="25050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10"/>
                                        </p:tgtEl>
                                        <p:attrNameLst>
                                          <p:attrName>style.visibility</p:attrName>
                                        </p:attrNameLst>
                                      </p:cBhvr>
                                      <p:to>
                                        <p:strVal val="visible"/>
                                      </p:to>
                                    </p:set>
                                    <p:animEffect filter="fade" transition="in">
                                      <p:cBhvr>
                                        <p:cTn dur="500"/>
                                        <p:tgtEl>
                                          <p:spTgt spid="71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5" name="Shape 715"/>
        <p:cNvGrpSpPr/>
        <p:nvPr/>
      </p:nvGrpSpPr>
      <p:grpSpPr>
        <a:xfrm>
          <a:off x="0" y="0"/>
          <a:ext cx="0" cy="0"/>
          <a:chOff x="0" y="0"/>
          <a:chExt cx="0" cy="0"/>
        </a:xfrm>
      </p:grpSpPr>
      <p:sp>
        <p:nvSpPr>
          <p:cNvPr id="716" name="Google Shape;716;p64"/>
          <p:cNvSpPr/>
          <p:nvPr/>
        </p:nvSpPr>
        <p:spPr>
          <a:xfrm>
            <a:off x="2100812" y="350594"/>
            <a:ext cx="7990376" cy="76944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4400">
                <a:solidFill>
                  <a:schemeClr val="dk1"/>
                </a:solidFill>
                <a:latin typeface="Century Gothic"/>
                <a:ea typeface="Century Gothic"/>
                <a:cs typeface="Century Gothic"/>
                <a:sym typeface="Century Gothic"/>
              </a:rPr>
              <a:t>The box-sizing Property</a:t>
            </a:r>
            <a:endParaRPr sz="2400" cap="none">
              <a:solidFill>
                <a:schemeClr val="dk1"/>
              </a:solidFill>
              <a:latin typeface="Century Gothic"/>
              <a:ea typeface="Century Gothic"/>
              <a:cs typeface="Century Gothic"/>
              <a:sym typeface="Century Gothic"/>
            </a:endParaRPr>
          </a:p>
        </p:txBody>
      </p:sp>
      <p:sp>
        <p:nvSpPr>
          <p:cNvPr id="717" name="Google Shape;717;p64"/>
          <p:cNvSpPr/>
          <p:nvPr/>
        </p:nvSpPr>
        <p:spPr>
          <a:xfrm>
            <a:off x="1406769" y="1518362"/>
            <a:ext cx="9805182" cy="923330"/>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n-US" sz="1800">
                <a:solidFill>
                  <a:schemeClr val="dk1"/>
                </a:solidFill>
                <a:latin typeface="Century Gothic"/>
                <a:ea typeface="Century Gothic"/>
                <a:cs typeface="Century Gothic"/>
                <a:sym typeface="Century Gothic"/>
              </a:rPr>
              <a:t>To solve this problem, we can apply </a:t>
            </a:r>
            <a:r>
              <a:rPr b="1" lang="en-US" sz="1800">
                <a:solidFill>
                  <a:schemeClr val="dk1"/>
                </a:solidFill>
                <a:latin typeface="Century Gothic"/>
                <a:ea typeface="Century Gothic"/>
                <a:cs typeface="Century Gothic"/>
                <a:sym typeface="Century Gothic"/>
              </a:rPr>
              <a:t>box-sizing: border-box </a:t>
            </a:r>
            <a:r>
              <a:rPr lang="en-US" sz="1800">
                <a:solidFill>
                  <a:schemeClr val="dk1"/>
                </a:solidFill>
                <a:latin typeface="Century Gothic"/>
                <a:ea typeface="Century Gothic"/>
                <a:cs typeface="Century Gothic"/>
                <a:sym typeface="Century Gothic"/>
              </a:rPr>
              <a:t>property to our element. In </a:t>
            </a:r>
            <a:r>
              <a:rPr b="1" lang="en-US" sz="1800">
                <a:solidFill>
                  <a:schemeClr val="dk1"/>
                </a:solidFill>
                <a:latin typeface="Century Gothic"/>
                <a:ea typeface="Century Gothic"/>
                <a:cs typeface="Century Gothic"/>
                <a:sym typeface="Century Gothic"/>
              </a:rPr>
              <a:t>border-box</a:t>
            </a:r>
            <a:r>
              <a:rPr lang="en-US" sz="1800">
                <a:solidFill>
                  <a:schemeClr val="dk1"/>
                </a:solidFill>
                <a:latin typeface="Century Gothic"/>
                <a:ea typeface="Century Gothic"/>
                <a:cs typeface="Century Gothic"/>
                <a:sym typeface="Century Gothic"/>
              </a:rPr>
              <a:t>, The width and height properties (and min/max properties) includes content, padding and border.</a:t>
            </a:r>
            <a:endParaRPr sz="1800">
              <a:solidFill>
                <a:schemeClr val="dk1"/>
              </a:solidFill>
              <a:latin typeface="Century Gothic"/>
              <a:ea typeface="Century Gothic"/>
              <a:cs typeface="Century Gothic"/>
              <a:sym typeface="Century Gothic"/>
            </a:endParaRPr>
          </a:p>
        </p:txBody>
      </p:sp>
      <p:pic>
        <p:nvPicPr>
          <p:cNvPr id="718" name="Google Shape;718;p64"/>
          <p:cNvPicPr preferRelativeResize="0"/>
          <p:nvPr/>
        </p:nvPicPr>
        <p:blipFill rotWithShape="1">
          <a:blip r:embed="rId3">
            <a:alphaModFix/>
          </a:blip>
          <a:srcRect b="0" l="0" r="27283" t="0"/>
          <a:stretch/>
        </p:blipFill>
        <p:spPr>
          <a:xfrm>
            <a:off x="6147784" y="3331590"/>
            <a:ext cx="5064167" cy="2717517"/>
          </a:xfrm>
          <a:prstGeom prst="rect">
            <a:avLst/>
          </a:prstGeom>
          <a:noFill/>
          <a:ln>
            <a:noFill/>
          </a:ln>
        </p:spPr>
      </p:pic>
      <p:pic>
        <p:nvPicPr>
          <p:cNvPr id="719" name="Google Shape;719;p64"/>
          <p:cNvPicPr preferRelativeResize="0"/>
          <p:nvPr/>
        </p:nvPicPr>
        <p:blipFill rotWithShape="1">
          <a:blip r:embed="rId4">
            <a:alphaModFix/>
          </a:blip>
          <a:srcRect b="4874" l="0" r="5481" t="0"/>
          <a:stretch/>
        </p:blipFill>
        <p:spPr>
          <a:xfrm>
            <a:off x="804204" y="2937130"/>
            <a:ext cx="5174565" cy="3611380"/>
          </a:xfrm>
          <a:prstGeom prst="rect">
            <a:avLst/>
          </a:prstGeom>
          <a:noFill/>
          <a:ln cap="flat" cmpd="sng" w="9525">
            <a:solidFill>
              <a:srgbClr val="AEABAB"/>
            </a:solidFill>
            <a:prstDash val="solid"/>
            <a:round/>
            <a:headEnd len="sm" w="sm" type="none"/>
            <a:tailEnd len="sm" w="sm" type="none"/>
          </a:ln>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3" name="Shape 723"/>
        <p:cNvGrpSpPr/>
        <p:nvPr/>
      </p:nvGrpSpPr>
      <p:grpSpPr>
        <a:xfrm>
          <a:off x="0" y="0"/>
          <a:ext cx="0" cy="0"/>
          <a:chOff x="0" y="0"/>
          <a:chExt cx="0" cy="0"/>
        </a:xfrm>
      </p:grpSpPr>
      <p:sp>
        <p:nvSpPr>
          <p:cNvPr id="724" name="Google Shape;724;p65"/>
          <p:cNvSpPr/>
          <p:nvPr/>
        </p:nvSpPr>
        <p:spPr>
          <a:xfrm>
            <a:off x="2100812" y="350594"/>
            <a:ext cx="7990376" cy="76944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4400">
                <a:solidFill>
                  <a:schemeClr val="dk1"/>
                </a:solidFill>
                <a:latin typeface="Century Gothic"/>
                <a:ea typeface="Century Gothic"/>
                <a:cs typeface="Century Gothic"/>
                <a:sym typeface="Century Gothic"/>
              </a:rPr>
              <a:t>The box-sizing Property</a:t>
            </a:r>
            <a:endParaRPr sz="2400" cap="none">
              <a:solidFill>
                <a:schemeClr val="dk1"/>
              </a:solidFill>
              <a:latin typeface="Century Gothic"/>
              <a:ea typeface="Century Gothic"/>
              <a:cs typeface="Century Gothic"/>
              <a:sym typeface="Century Gothic"/>
            </a:endParaRPr>
          </a:p>
        </p:txBody>
      </p:sp>
      <p:pic>
        <p:nvPicPr>
          <p:cNvPr id="725" name="Google Shape;725;p65"/>
          <p:cNvPicPr preferRelativeResize="0"/>
          <p:nvPr/>
        </p:nvPicPr>
        <p:blipFill rotWithShape="1">
          <a:blip r:embed="rId3">
            <a:alphaModFix/>
          </a:blip>
          <a:srcRect b="0" l="0" r="0" t="0"/>
          <a:stretch/>
        </p:blipFill>
        <p:spPr>
          <a:xfrm>
            <a:off x="6096000" y="2006514"/>
            <a:ext cx="5249343" cy="2768771"/>
          </a:xfrm>
          <a:prstGeom prst="rect">
            <a:avLst/>
          </a:prstGeom>
          <a:noFill/>
          <a:ln>
            <a:noFill/>
          </a:ln>
        </p:spPr>
      </p:pic>
      <p:pic>
        <p:nvPicPr>
          <p:cNvPr id="726" name="Google Shape;726;p65"/>
          <p:cNvPicPr preferRelativeResize="0"/>
          <p:nvPr/>
        </p:nvPicPr>
        <p:blipFill rotWithShape="1">
          <a:blip r:embed="rId4">
            <a:alphaModFix/>
          </a:blip>
          <a:srcRect b="0" l="0" r="0" t="0"/>
          <a:stretch/>
        </p:blipFill>
        <p:spPr>
          <a:xfrm>
            <a:off x="412653" y="2349373"/>
            <a:ext cx="5509846" cy="180381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9"/>
          <p:cNvSpPr/>
          <p:nvPr/>
        </p:nvSpPr>
        <p:spPr>
          <a:xfrm>
            <a:off x="2426032" y="377071"/>
            <a:ext cx="7339935" cy="120032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4400" cap="none">
                <a:solidFill>
                  <a:schemeClr val="dk1"/>
                </a:solidFill>
                <a:latin typeface="Century Gothic"/>
                <a:ea typeface="Century Gothic"/>
                <a:cs typeface="Century Gothic"/>
                <a:sym typeface="Century Gothic"/>
              </a:rPr>
              <a:t>Common CSS Properties</a:t>
            </a:r>
            <a:endParaRPr/>
          </a:p>
          <a:p>
            <a:pPr indent="0" lvl="0" marL="0" marR="0" rtl="0" algn="ctr">
              <a:spcBef>
                <a:spcPts val="0"/>
              </a:spcBef>
              <a:spcAft>
                <a:spcPts val="0"/>
              </a:spcAft>
              <a:buNone/>
            </a:pPr>
            <a:r>
              <a:rPr lang="en-US" sz="2800">
                <a:solidFill>
                  <a:schemeClr val="dk1"/>
                </a:solidFill>
                <a:latin typeface="Century Gothic"/>
                <a:ea typeface="Century Gothic"/>
                <a:cs typeface="Century Gothic"/>
                <a:sym typeface="Century Gothic"/>
              </a:rPr>
              <a:t>FONT PROPERTIES</a:t>
            </a:r>
            <a:endParaRPr sz="2800" cap="none">
              <a:solidFill>
                <a:schemeClr val="dk1"/>
              </a:solidFill>
              <a:latin typeface="Century Gothic"/>
              <a:ea typeface="Century Gothic"/>
              <a:cs typeface="Century Gothic"/>
              <a:sym typeface="Century Gothic"/>
            </a:endParaRPr>
          </a:p>
        </p:txBody>
      </p:sp>
      <p:graphicFrame>
        <p:nvGraphicFramePr>
          <p:cNvPr id="153" name="Google Shape;153;p9"/>
          <p:cNvGraphicFramePr/>
          <p:nvPr/>
        </p:nvGraphicFramePr>
        <p:xfrm>
          <a:off x="1168400" y="1688123"/>
          <a:ext cx="3000000" cy="3000000"/>
        </p:xfrm>
        <a:graphic>
          <a:graphicData uri="http://schemas.openxmlformats.org/drawingml/2006/table">
            <a:tbl>
              <a:tblPr bandRow="1" firstRow="1">
                <a:noFill/>
                <a:tableStyleId>{5B2DE29F-29BF-43BE-A9B5-A86E62E997BD}</a:tableStyleId>
              </a:tblPr>
              <a:tblGrid>
                <a:gridCol w="1912425"/>
                <a:gridCol w="3601325"/>
                <a:gridCol w="4341450"/>
              </a:tblGrid>
              <a:tr h="457200">
                <a:tc>
                  <a:txBody>
                    <a:bodyPr/>
                    <a:lstStyle/>
                    <a:p>
                      <a:pPr indent="0" lvl="0" marL="0" marR="0" rtl="0" algn="ctr">
                        <a:spcBef>
                          <a:spcPts val="0"/>
                        </a:spcBef>
                        <a:spcAft>
                          <a:spcPts val="0"/>
                        </a:spcAft>
                        <a:buNone/>
                      </a:pPr>
                      <a:r>
                        <a:rPr lang="en-US" sz="1800" u="none" cap="none" strike="noStrike">
                          <a:solidFill>
                            <a:schemeClr val="lt1"/>
                          </a:solidFill>
                        </a:rPr>
                        <a:t>Property</a:t>
                      </a:r>
                      <a:endParaRPr/>
                    </a:p>
                  </a:txBody>
                  <a:tcPr marT="91450" marB="91450" marR="91450" marL="91450">
                    <a:solidFill>
                      <a:srgbClr val="0070C0"/>
                    </a:solidFill>
                  </a:tcPr>
                </a:tc>
                <a:tc>
                  <a:txBody>
                    <a:bodyPr/>
                    <a:lstStyle/>
                    <a:p>
                      <a:pPr indent="0" lvl="0" marL="0" marR="0" rtl="0" algn="ctr">
                        <a:spcBef>
                          <a:spcPts val="0"/>
                        </a:spcBef>
                        <a:spcAft>
                          <a:spcPts val="0"/>
                        </a:spcAft>
                        <a:buNone/>
                      </a:pPr>
                      <a:r>
                        <a:rPr lang="en-US" sz="1800" u="none" cap="none" strike="noStrike">
                          <a:solidFill>
                            <a:schemeClr val="lt1"/>
                          </a:solidFill>
                        </a:rPr>
                        <a:t>Description</a:t>
                      </a:r>
                      <a:endParaRPr sz="1800" u="none" cap="none" strike="noStrike">
                        <a:solidFill>
                          <a:schemeClr val="lt1"/>
                        </a:solidFill>
                      </a:endParaRPr>
                    </a:p>
                  </a:txBody>
                  <a:tcPr marT="91450" marB="91450" marR="91450" marL="91450">
                    <a:solidFill>
                      <a:srgbClr val="0070C0"/>
                    </a:solidFill>
                  </a:tcPr>
                </a:tc>
                <a:tc>
                  <a:txBody>
                    <a:bodyPr/>
                    <a:lstStyle/>
                    <a:p>
                      <a:pPr indent="0" lvl="0" marL="0" marR="0" rtl="0" algn="ctr">
                        <a:spcBef>
                          <a:spcPts val="0"/>
                        </a:spcBef>
                        <a:spcAft>
                          <a:spcPts val="0"/>
                        </a:spcAft>
                        <a:buNone/>
                      </a:pPr>
                      <a:r>
                        <a:rPr lang="en-US" sz="1800" u="none" cap="none" strike="noStrike">
                          <a:solidFill>
                            <a:schemeClr val="lt1"/>
                          </a:solidFill>
                        </a:rPr>
                        <a:t>Values</a:t>
                      </a:r>
                      <a:endParaRPr sz="1800" u="none" cap="none" strike="noStrike">
                        <a:solidFill>
                          <a:schemeClr val="lt1"/>
                        </a:solidFill>
                      </a:endParaRPr>
                    </a:p>
                  </a:txBody>
                  <a:tcPr marT="91450" marB="91450" marR="91450" marL="91450">
                    <a:solidFill>
                      <a:srgbClr val="0070C0"/>
                    </a:solidFill>
                  </a:tcPr>
                </a:tc>
              </a:tr>
              <a:tr h="370850">
                <a:tc>
                  <a:txBody>
                    <a:bodyPr/>
                    <a:lstStyle/>
                    <a:p>
                      <a:pPr indent="0" lvl="0" marL="0" marR="0" rtl="0" algn="ctr">
                        <a:spcBef>
                          <a:spcPts val="0"/>
                        </a:spcBef>
                        <a:spcAft>
                          <a:spcPts val="0"/>
                        </a:spcAft>
                        <a:buNone/>
                      </a:pPr>
                      <a:r>
                        <a:rPr b="1" i="0" lang="en-US" sz="1800" u="none" cap="none" strike="noStrike">
                          <a:solidFill>
                            <a:schemeClr val="dk1"/>
                          </a:solidFill>
                          <a:latin typeface="Calibri"/>
                          <a:ea typeface="Calibri"/>
                          <a:cs typeface="Calibri"/>
                          <a:sym typeface="Calibri"/>
                        </a:rPr>
                        <a:t>font</a:t>
                      </a:r>
                      <a:endParaRPr b="1" sz="1800" u="none" cap="none" strike="noStrike"/>
                    </a:p>
                  </a:txBody>
                  <a:tcPr marT="91450" marB="91450" marR="91450" marL="91450"/>
                </a:tc>
                <a:tc>
                  <a:txBody>
                    <a:bodyPr/>
                    <a:lstStyle/>
                    <a:p>
                      <a:pPr indent="0" lvl="0" marL="0" marR="0" rtl="0" algn="ctr">
                        <a:spcBef>
                          <a:spcPts val="0"/>
                        </a:spcBef>
                        <a:spcAft>
                          <a:spcPts val="0"/>
                        </a:spcAft>
                        <a:buNone/>
                      </a:pPr>
                      <a:r>
                        <a:rPr b="0" i="0" lang="en-US" sz="1800" u="none" cap="none" strike="noStrike">
                          <a:solidFill>
                            <a:schemeClr val="dk1"/>
                          </a:solidFill>
                          <a:latin typeface="Calibri"/>
                          <a:ea typeface="Calibri"/>
                          <a:cs typeface="Calibri"/>
                          <a:sym typeface="Calibri"/>
                        </a:rPr>
                        <a:t>Sets all the font properties in one declaration</a:t>
                      </a:r>
                      <a:endParaRPr sz="1800" u="none" cap="none" strike="noStrike"/>
                    </a:p>
                  </a:txBody>
                  <a:tcPr marT="91450" marB="91450" marR="91450" marL="91450"/>
                </a:tc>
                <a:tc>
                  <a:txBody>
                    <a:bodyPr/>
                    <a:lstStyle/>
                    <a:p>
                      <a:pPr indent="0" lvl="0" marL="0" marR="0" rtl="0" algn="ctr">
                        <a:spcBef>
                          <a:spcPts val="0"/>
                        </a:spcBef>
                        <a:spcAft>
                          <a:spcPts val="0"/>
                        </a:spcAft>
                        <a:buNone/>
                      </a:pPr>
                      <a:r>
                        <a:rPr b="0" i="1" lang="en-US" sz="1800" u="none" cap="none" strike="noStrike">
                          <a:solidFill>
                            <a:schemeClr val="dk1"/>
                          </a:solidFill>
                          <a:latin typeface="Calibri"/>
                          <a:ea typeface="Calibri"/>
                          <a:cs typeface="Calibri"/>
                          <a:sym typeface="Calibri"/>
                        </a:rPr>
                        <a:t>font-style, font-variant, font-weight, font-size/line-height, font-family, </a:t>
                      </a:r>
                      <a:r>
                        <a:rPr b="0" i="0" lang="en-US" sz="1800" u="none" cap="none" strike="noStrike">
                          <a:solidFill>
                            <a:schemeClr val="dk1"/>
                          </a:solidFill>
                          <a:latin typeface="Calibri"/>
                          <a:ea typeface="Calibri"/>
                          <a:cs typeface="Calibri"/>
                          <a:sym typeface="Calibri"/>
                        </a:rPr>
                        <a:t>caption, icon, menu, message-box, small-caption, status-bar, inherit</a:t>
                      </a:r>
                      <a:endParaRPr sz="1800" u="none" cap="none" strike="noStrike"/>
                    </a:p>
                  </a:txBody>
                  <a:tcPr marT="91450" marB="91450" marR="91450" marL="91450"/>
                </a:tc>
              </a:tr>
              <a:tr h="370850">
                <a:tc>
                  <a:txBody>
                    <a:bodyPr/>
                    <a:lstStyle/>
                    <a:p>
                      <a:pPr indent="0" lvl="0" marL="0" marR="0" rtl="0" algn="ctr">
                        <a:spcBef>
                          <a:spcPts val="0"/>
                        </a:spcBef>
                        <a:spcAft>
                          <a:spcPts val="0"/>
                        </a:spcAft>
                        <a:buNone/>
                      </a:pPr>
                      <a:r>
                        <a:rPr b="1" i="0" lang="en-US" sz="1800" u="none" cap="none" strike="noStrike">
                          <a:solidFill>
                            <a:schemeClr val="dk1"/>
                          </a:solidFill>
                          <a:latin typeface="Calibri"/>
                          <a:ea typeface="Calibri"/>
                          <a:cs typeface="Calibri"/>
                          <a:sym typeface="Calibri"/>
                        </a:rPr>
                        <a:t>font-family</a:t>
                      </a:r>
                      <a:endParaRPr b="1" sz="1800" u="none" cap="none" strike="noStrike"/>
                    </a:p>
                  </a:txBody>
                  <a:tcPr marT="91450" marB="91450" marR="91450" marL="91450"/>
                </a:tc>
                <a:tc>
                  <a:txBody>
                    <a:bodyPr/>
                    <a:lstStyle/>
                    <a:p>
                      <a:pPr indent="0" lvl="0" marL="0" marR="0" rtl="0" algn="ctr">
                        <a:spcBef>
                          <a:spcPts val="0"/>
                        </a:spcBef>
                        <a:spcAft>
                          <a:spcPts val="0"/>
                        </a:spcAft>
                        <a:buNone/>
                      </a:pPr>
                      <a:r>
                        <a:rPr lang="en-US" sz="1800" u="none" cap="none" strike="noStrike"/>
                        <a:t>Specifies the font family for text</a:t>
                      </a:r>
                      <a:endParaRPr/>
                    </a:p>
                  </a:txBody>
                  <a:tcPr marT="19050" marB="19050" marR="47625" marL="47625" anchor="ctr"/>
                </a:tc>
                <a:tc>
                  <a:txBody>
                    <a:bodyPr/>
                    <a:lstStyle/>
                    <a:p>
                      <a:pPr indent="0" lvl="0" marL="0" marR="0" rtl="0" algn="ctr">
                        <a:spcBef>
                          <a:spcPts val="0"/>
                        </a:spcBef>
                        <a:spcAft>
                          <a:spcPts val="0"/>
                        </a:spcAft>
                        <a:buNone/>
                      </a:pPr>
                      <a:r>
                        <a:rPr b="0" i="1" lang="en-US" sz="1800" u="none" cap="none" strike="noStrike">
                          <a:solidFill>
                            <a:schemeClr val="dk1"/>
                          </a:solidFill>
                          <a:latin typeface="Calibri"/>
                          <a:ea typeface="Calibri"/>
                          <a:cs typeface="Calibri"/>
                          <a:sym typeface="Calibri"/>
                        </a:rPr>
                        <a:t>family-name, generic-family, </a:t>
                      </a:r>
                      <a:r>
                        <a:rPr b="0" i="0" lang="en-US" sz="1800" u="none" cap="none" strike="noStrike">
                          <a:solidFill>
                            <a:schemeClr val="dk1"/>
                          </a:solidFill>
                          <a:latin typeface="Calibri"/>
                          <a:ea typeface="Calibri"/>
                          <a:cs typeface="Calibri"/>
                          <a:sym typeface="Calibri"/>
                        </a:rPr>
                        <a:t>inherit</a:t>
                      </a:r>
                      <a:endParaRPr sz="1800" u="none" cap="none" strike="noStrike"/>
                    </a:p>
                  </a:txBody>
                  <a:tcPr marT="91450" marB="91450" marR="91450" marL="91450"/>
                </a:tc>
              </a:tr>
              <a:tr h="370850">
                <a:tc>
                  <a:txBody>
                    <a:bodyPr/>
                    <a:lstStyle/>
                    <a:p>
                      <a:pPr indent="0" lvl="0" marL="0" marR="0" rtl="0" algn="ctr">
                        <a:spcBef>
                          <a:spcPts val="0"/>
                        </a:spcBef>
                        <a:spcAft>
                          <a:spcPts val="0"/>
                        </a:spcAft>
                        <a:buNone/>
                      </a:pPr>
                      <a:r>
                        <a:rPr b="1" i="0" lang="en-US" sz="1800" u="none" cap="none" strike="noStrike">
                          <a:solidFill>
                            <a:schemeClr val="dk1"/>
                          </a:solidFill>
                          <a:latin typeface="Calibri"/>
                          <a:ea typeface="Calibri"/>
                          <a:cs typeface="Calibri"/>
                          <a:sym typeface="Calibri"/>
                        </a:rPr>
                        <a:t>font-size</a:t>
                      </a:r>
                      <a:endParaRPr b="1" sz="1800" u="none" cap="none" strike="noStrike"/>
                    </a:p>
                  </a:txBody>
                  <a:tcPr marT="91450" marB="91450" marR="91450" marL="91450"/>
                </a:tc>
                <a:tc>
                  <a:txBody>
                    <a:bodyPr/>
                    <a:lstStyle/>
                    <a:p>
                      <a:pPr indent="0" lvl="0" marL="0" marR="0" rtl="0" algn="ctr">
                        <a:spcBef>
                          <a:spcPts val="0"/>
                        </a:spcBef>
                        <a:spcAft>
                          <a:spcPts val="0"/>
                        </a:spcAft>
                        <a:buNone/>
                      </a:pPr>
                      <a:r>
                        <a:rPr b="0" i="0" lang="en-US" sz="1800" u="none" cap="none" strike="noStrike">
                          <a:solidFill>
                            <a:schemeClr val="dk1"/>
                          </a:solidFill>
                          <a:latin typeface="Calibri"/>
                          <a:ea typeface="Calibri"/>
                          <a:cs typeface="Calibri"/>
                          <a:sym typeface="Calibri"/>
                        </a:rPr>
                        <a:t>Specifies the font size of text</a:t>
                      </a:r>
                      <a:endParaRPr sz="1800" u="none" cap="none" strike="noStrike"/>
                    </a:p>
                  </a:txBody>
                  <a:tcPr marT="91450" marB="91450" marR="91450" marL="91450"/>
                </a:tc>
                <a:tc>
                  <a:txBody>
                    <a:bodyPr/>
                    <a:lstStyle/>
                    <a:p>
                      <a:pPr indent="0" lvl="0" marL="0" marR="0" rtl="0" algn="ctr">
                        <a:spcBef>
                          <a:spcPts val="0"/>
                        </a:spcBef>
                        <a:spcAft>
                          <a:spcPts val="0"/>
                        </a:spcAft>
                        <a:buNone/>
                      </a:pPr>
                      <a:r>
                        <a:rPr b="0" i="0" lang="en-US" sz="1800" u="none" cap="none" strike="noStrike">
                          <a:solidFill>
                            <a:schemeClr val="dk1"/>
                          </a:solidFill>
                          <a:latin typeface="Calibri"/>
                          <a:ea typeface="Calibri"/>
                          <a:cs typeface="Calibri"/>
                          <a:sym typeface="Calibri"/>
                        </a:rPr>
                        <a:t>xx-small, x-small, small, medium, large, x-large, xx-large, smaller, larger</a:t>
                      </a:r>
                      <a:r>
                        <a:rPr b="0" i="1" lang="en-US" sz="1800" u="none" cap="none" strike="noStrike">
                          <a:solidFill>
                            <a:schemeClr val="dk1"/>
                          </a:solidFill>
                          <a:latin typeface="Calibri"/>
                          <a:ea typeface="Calibri"/>
                          <a:cs typeface="Calibri"/>
                          <a:sym typeface="Calibri"/>
                        </a:rPr>
                        <a:t>, length, %, </a:t>
                      </a:r>
                      <a:r>
                        <a:rPr b="0" i="0" lang="en-US" sz="1800" u="none" cap="none" strike="noStrike">
                          <a:solidFill>
                            <a:schemeClr val="dk1"/>
                          </a:solidFill>
                          <a:latin typeface="Calibri"/>
                          <a:ea typeface="Calibri"/>
                          <a:cs typeface="Calibri"/>
                          <a:sym typeface="Calibri"/>
                        </a:rPr>
                        <a:t>inherit</a:t>
                      </a:r>
                      <a:endParaRPr sz="1800" u="none" cap="none" strike="noStrike"/>
                    </a:p>
                  </a:txBody>
                  <a:tcPr marT="91450" marB="91450" marR="91450" marL="91450"/>
                </a:tc>
              </a:tr>
              <a:tr h="370850">
                <a:tc>
                  <a:txBody>
                    <a:bodyPr/>
                    <a:lstStyle/>
                    <a:p>
                      <a:pPr indent="0" lvl="0" marL="0" marR="0" rtl="0" algn="ctr">
                        <a:spcBef>
                          <a:spcPts val="0"/>
                        </a:spcBef>
                        <a:spcAft>
                          <a:spcPts val="0"/>
                        </a:spcAft>
                        <a:buNone/>
                      </a:pPr>
                      <a:r>
                        <a:rPr b="1" i="0" lang="en-US" sz="1800" u="none" cap="none" strike="noStrike">
                          <a:solidFill>
                            <a:schemeClr val="dk1"/>
                          </a:solidFill>
                          <a:latin typeface="Calibri"/>
                          <a:ea typeface="Calibri"/>
                          <a:cs typeface="Calibri"/>
                          <a:sym typeface="Calibri"/>
                        </a:rPr>
                        <a:t>font-style</a:t>
                      </a:r>
                      <a:endParaRPr b="1" sz="1800" u="none" cap="none" strike="noStrike"/>
                    </a:p>
                  </a:txBody>
                  <a:tcPr marT="91450" marB="91450" marR="91450" marL="91450"/>
                </a:tc>
                <a:tc>
                  <a:txBody>
                    <a:bodyPr/>
                    <a:lstStyle/>
                    <a:p>
                      <a:pPr indent="0" lvl="0" marL="0" marR="0" rtl="0" algn="ctr">
                        <a:spcBef>
                          <a:spcPts val="0"/>
                        </a:spcBef>
                        <a:spcAft>
                          <a:spcPts val="0"/>
                        </a:spcAft>
                        <a:buNone/>
                      </a:pPr>
                      <a:r>
                        <a:rPr lang="en-US" sz="1800" u="none" cap="none" strike="noStrike"/>
                        <a:t>Specifies the font style for text</a:t>
                      </a:r>
                      <a:endParaRPr/>
                    </a:p>
                  </a:txBody>
                  <a:tcPr marT="19050" marB="19050" marR="47625" marL="47625" anchor="ctr"/>
                </a:tc>
                <a:tc>
                  <a:txBody>
                    <a:bodyPr/>
                    <a:lstStyle/>
                    <a:p>
                      <a:pPr indent="0" lvl="0" marL="0" marR="0" rtl="0" algn="ctr">
                        <a:spcBef>
                          <a:spcPts val="0"/>
                        </a:spcBef>
                        <a:spcAft>
                          <a:spcPts val="0"/>
                        </a:spcAft>
                        <a:buNone/>
                      </a:pPr>
                      <a:r>
                        <a:rPr b="0" i="0" lang="en-US" sz="1800" u="none" cap="none" strike="noStrike">
                          <a:solidFill>
                            <a:schemeClr val="dk1"/>
                          </a:solidFill>
                          <a:latin typeface="Calibri"/>
                          <a:ea typeface="Calibri"/>
                          <a:cs typeface="Calibri"/>
                          <a:sym typeface="Calibri"/>
                        </a:rPr>
                        <a:t>normal, italic, oblique, inherit</a:t>
                      </a:r>
                      <a:endParaRPr sz="1800" u="none" cap="none" strike="noStrike"/>
                    </a:p>
                  </a:txBody>
                  <a:tcPr marT="91450" marB="91450" marR="91450" marL="91450"/>
                </a:tc>
              </a:tr>
              <a:tr h="370850">
                <a:tc>
                  <a:txBody>
                    <a:bodyPr/>
                    <a:lstStyle/>
                    <a:p>
                      <a:pPr indent="0" lvl="0" marL="0" marR="0" rtl="0" algn="ctr">
                        <a:spcBef>
                          <a:spcPts val="0"/>
                        </a:spcBef>
                        <a:spcAft>
                          <a:spcPts val="0"/>
                        </a:spcAft>
                        <a:buNone/>
                      </a:pPr>
                      <a:r>
                        <a:rPr b="1" i="0" lang="en-US" sz="1800" u="none" cap="none" strike="noStrike">
                          <a:solidFill>
                            <a:schemeClr val="dk1"/>
                          </a:solidFill>
                          <a:latin typeface="Calibri"/>
                          <a:ea typeface="Calibri"/>
                          <a:cs typeface="Calibri"/>
                          <a:sym typeface="Calibri"/>
                        </a:rPr>
                        <a:t>font-weight</a:t>
                      </a:r>
                      <a:endParaRPr b="1" sz="1800" u="none" cap="none" strike="noStrike"/>
                    </a:p>
                  </a:txBody>
                  <a:tcPr marT="91450" marB="91450" marR="91450" marL="91450"/>
                </a:tc>
                <a:tc>
                  <a:txBody>
                    <a:bodyPr/>
                    <a:lstStyle/>
                    <a:p>
                      <a:pPr indent="0" lvl="0" marL="0" marR="0" rtl="0" algn="ctr">
                        <a:spcBef>
                          <a:spcPts val="0"/>
                        </a:spcBef>
                        <a:spcAft>
                          <a:spcPts val="0"/>
                        </a:spcAft>
                        <a:buNone/>
                      </a:pPr>
                      <a:r>
                        <a:rPr b="0" i="0" lang="en-US" sz="1800" u="none" cap="none" strike="noStrike">
                          <a:solidFill>
                            <a:schemeClr val="dk1"/>
                          </a:solidFill>
                          <a:latin typeface="Calibri"/>
                          <a:ea typeface="Calibri"/>
                          <a:cs typeface="Calibri"/>
                          <a:sym typeface="Calibri"/>
                        </a:rPr>
                        <a:t>Specifies the weight of a font</a:t>
                      </a:r>
                      <a:endParaRPr sz="1800" u="none" cap="none" strike="noStrike"/>
                    </a:p>
                  </a:txBody>
                  <a:tcPr marT="91450" marB="91450" marR="91450" marL="91450"/>
                </a:tc>
                <a:tc>
                  <a:txBody>
                    <a:bodyPr/>
                    <a:lstStyle/>
                    <a:p>
                      <a:pPr indent="0" lvl="0" marL="0" marR="0" rtl="0" algn="ctr">
                        <a:spcBef>
                          <a:spcPts val="0"/>
                        </a:spcBef>
                        <a:spcAft>
                          <a:spcPts val="0"/>
                        </a:spcAft>
                        <a:buNone/>
                      </a:pPr>
                      <a:r>
                        <a:rPr b="0" i="0" lang="en-US" sz="1800" u="none" cap="none" strike="noStrike">
                          <a:solidFill>
                            <a:schemeClr val="dk1"/>
                          </a:solidFill>
                          <a:latin typeface="Calibri"/>
                          <a:ea typeface="Calibri"/>
                          <a:cs typeface="Calibri"/>
                          <a:sym typeface="Calibri"/>
                        </a:rPr>
                        <a:t>normal, bold, bolder, lighter,</a:t>
                      </a:r>
                      <a:br>
                        <a:rPr lang="en-US" sz="1800" u="none" cap="none" strike="noStrike"/>
                      </a:br>
                      <a:r>
                        <a:rPr b="0" i="0" lang="en-US" sz="1800" u="none" cap="none" strike="noStrike">
                          <a:solidFill>
                            <a:schemeClr val="dk1"/>
                          </a:solidFill>
                          <a:latin typeface="Calibri"/>
                          <a:ea typeface="Calibri"/>
                          <a:cs typeface="Calibri"/>
                          <a:sym typeface="Calibri"/>
                        </a:rPr>
                        <a:t>100, 200, 300, 400, 500, 600, 700, 800, 900, inherit</a:t>
                      </a:r>
                      <a:br>
                        <a:rPr lang="en-US" sz="1800" u="none" cap="none" strike="noStrike"/>
                      </a:br>
                      <a:r>
                        <a:rPr b="1" i="0" lang="en-US" sz="1800" u="none" cap="none" strike="noStrike">
                          <a:solidFill>
                            <a:schemeClr val="dk1"/>
                          </a:solidFill>
                          <a:latin typeface="Calibri"/>
                          <a:ea typeface="Calibri"/>
                          <a:cs typeface="Calibri"/>
                          <a:sym typeface="Calibri"/>
                        </a:rPr>
                        <a:t>Careful, many of these are not supported!</a:t>
                      </a:r>
                      <a:endParaRPr sz="1800" u="none" cap="none" strike="noStrike"/>
                    </a:p>
                  </a:txBody>
                  <a:tcPr marT="91450" marB="91450" marR="91450" marL="91450"/>
                </a:tc>
              </a:tr>
            </a:tbl>
          </a:graphicData>
        </a:graphic>
      </p:graphicFrame>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2020-06-05T16:16:14Z</dcterms:created>
  <dc:creator>SK Fazlee Rabby</dc:creator>
</cp:coreProperties>
</file>